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24"/>
  </p:notesMasterIdLst>
  <p:sldIdLst>
    <p:sldId id="256" r:id="rId2"/>
    <p:sldId id="258" r:id="rId3"/>
    <p:sldId id="259" r:id="rId4"/>
    <p:sldId id="260" r:id="rId5"/>
    <p:sldId id="261" r:id="rId6"/>
    <p:sldId id="262" r:id="rId7"/>
    <p:sldId id="277" r:id="rId8"/>
    <p:sldId id="263" r:id="rId9"/>
    <p:sldId id="264" r:id="rId10"/>
    <p:sldId id="265" r:id="rId11"/>
    <p:sldId id="266" r:id="rId12"/>
    <p:sldId id="267" r:id="rId13"/>
    <p:sldId id="280" r:id="rId14"/>
    <p:sldId id="268" r:id="rId15"/>
    <p:sldId id="275" r:id="rId16"/>
    <p:sldId id="269" r:id="rId17"/>
    <p:sldId id="273" r:id="rId18"/>
    <p:sldId id="274" r:id="rId19"/>
    <p:sldId id="271" r:id="rId20"/>
    <p:sldId id="279" r:id="rId21"/>
    <p:sldId id="278" r:id="rId22"/>
    <p:sldId id="272" r:id="rId23"/>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14141"/>
        </a:fontRef>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Ref idx="minor">
          <a:srgbClr val="414141"/>
        </a:fontRef>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solidFill>
                <a:srgbClr val="89847F"/>
              </a:solidFill>
              <a:custDash>
                <a:ds d="200000" sp="200000"/>
              </a:custDash>
              <a:miter lim="400000"/>
            </a:ln>
          </a:insideV>
        </a:tcBdr>
        <a:fill>
          <a:noFill/>
        </a:fill>
      </a:tcStyle>
    </a:firstCol>
    <a:lastRow>
      <a:tcTxStyle b="off" i="off">
        <a:fontRef idx="minor">
          <a:srgbClr val="414141"/>
        </a:fontRef>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414141"/>
        </a:fontRef>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666666"/>
        </a:fontRef>
        <a:srgbClr val="6666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BE3"/>
          </a:solidFill>
        </a:fill>
      </a:tcStyle>
    </a:wholeTbl>
    <a:band2H>
      <a:tcTxStyle/>
      <a:tcStyle>
        <a:tcBdr/>
        <a:fill>
          <a:solidFill>
            <a:srgbClr val="EBEE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666666"/>
        </a:fontRef>
        <a:srgbClr val="6666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2D3"/>
          </a:solidFill>
        </a:fill>
      </a:tcStyle>
    </a:wholeTbl>
    <a:band2H>
      <a:tcTxStyle/>
      <a:tcStyle>
        <a:tcBdr/>
        <a:fill>
          <a:solidFill>
            <a:srgbClr val="F0F1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666666"/>
        </a:fontRef>
        <a:srgbClr val="6666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CE1"/>
          </a:solidFill>
        </a:fill>
      </a:tcStyle>
    </a:wholeTbl>
    <a:band2H>
      <a:tcTxStyle/>
      <a:tcStyle>
        <a:tcBdr/>
        <a:fill>
          <a:solidFill>
            <a:srgbClr val="EFEE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666666"/>
        </a:fontRef>
        <a:srgbClr val="66666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AEA"/>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666666"/>
        </a:fontRef>
        <a:srgbClr val="666666"/>
      </a:tcTxStyle>
      <a:tcStyle>
        <a:tcBdr>
          <a:left>
            <a:ln w="12700" cap="flat">
              <a:noFill/>
              <a:miter lim="400000"/>
            </a:ln>
          </a:left>
          <a:right>
            <a:ln w="12700" cap="flat">
              <a:noFill/>
              <a:miter lim="400000"/>
            </a:ln>
          </a:right>
          <a:top>
            <a:ln w="50800" cap="flat">
              <a:solidFill>
                <a:srgbClr val="666666"/>
              </a:solidFill>
              <a:prstDash val="solid"/>
              <a:round/>
            </a:ln>
          </a:top>
          <a:bottom>
            <a:ln w="25400" cap="flat">
              <a:solidFill>
                <a:srgbClr val="66666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666666"/>
              </a:solidFill>
              <a:prstDash val="solid"/>
              <a:round/>
            </a:ln>
          </a:top>
          <a:bottom>
            <a:ln w="25400" cap="flat">
              <a:solidFill>
                <a:srgbClr val="66666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666666"/>
        </a:fontRef>
        <a:srgbClr val="6666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D2D2"/>
          </a:solidFill>
        </a:fill>
      </a:tcStyle>
    </a:wholeTbl>
    <a:band2H>
      <a:tcTxStyle/>
      <a:tcStyle>
        <a:tcBdr/>
        <a:fill>
          <a:solidFill>
            <a:srgbClr val="EAEA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6666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6666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6666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9"/>
    <p:restoredTop sz="94664"/>
  </p:normalViewPr>
  <p:slideViewPr>
    <p:cSldViewPr snapToGrid="0" snapToObjects="1">
      <p:cViewPr>
        <p:scale>
          <a:sx n="53" d="100"/>
          <a:sy n="53" d="100"/>
        </p:scale>
        <p:origin x="1720"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1143000" y="685800"/>
            <a:ext cx="4572000" cy="3429000"/>
          </a:xfrm>
          <a:prstGeom prst="rect">
            <a:avLst/>
          </a:prstGeom>
        </p:spPr>
        <p:txBody>
          <a:bodyPr/>
          <a:lstStyle/>
          <a:p>
            <a:endParaRPr/>
          </a:p>
        </p:txBody>
      </p:sp>
      <p:sp>
        <p:nvSpPr>
          <p:cNvPr id="141" name="Shape 1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433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F7E2-3300-4510-A7C0-051555C792EE}"/>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IN"/>
          </a:p>
        </p:txBody>
      </p:sp>
      <p:sp>
        <p:nvSpPr>
          <p:cNvPr id="3" name="Subtitle 2">
            <a:extLst>
              <a:ext uri="{FF2B5EF4-FFF2-40B4-BE49-F238E27FC236}">
                <a16:creationId xmlns:a16="http://schemas.microsoft.com/office/drawing/2014/main" id="{C95F86C2-1C0A-4649-A3F7-740D9A9F6BE4}"/>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B3E40D-FC9F-43FB-9BF0-B761F41E1CB5}"/>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5" name="Footer Placeholder 4">
            <a:extLst>
              <a:ext uri="{FF2B5EF4-FFF2-40B4-BE49-F238E27FC236}">
                <a16:creationId xmlns:a16="http://schemas.microsoft.com/office/drawing/2014/main" id="{9EA0E252-055C-4B55-82E2-2BF1859DB4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6C1793-C512-452A-B8EB-384FF3F876E7}"/>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66041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68C6B-F9AF-4C1C-BF65-AA6B5A6077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5F9682-C4A0-4641-BCC9-C41C33D28B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EB9445-8B07-423D-BBC0-80A17BD8930C}"/>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5" name="Footer Placeholder 4">
            <a:extLst>
              <a:ext uri="{FF2B5EF4-FFF2-40B4-BE49-F238E27FC236}">
                <a16:creationId xmlns:a16="http://schemas.microsoft.com/office/drawing/2014/main" id="{1119ADEA-B450-468B-B593-FACE72330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55523-0B67-482F-B7D3-C8B8844768BA}"/>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7129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A09BEC-2F55-43C0-AD8B-B990FCCD4337}"/>
              </a:ext>
            </a:extLst>
          </p:cNvPr>
          <p:cNvSpPr>
            <a:spLocks noGrp="1"/>
          </p:cNvSpPr>
          <p:nvPr>
            <p:ph type="title" orient="vert"/>
          </p:nvPr>
        </p:nvSpPr>
        <p:spPr>
          <a:xfrm>
            <a:off x="17449800" y="730250"/>
            <a:ext cx="5257800" cy="1162367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8571B4-A87C-4D68-8F86-38B64F194AF1}"/>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B01858-3F98-4E40-8891-21B6DC88948C}"/>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5" name="Footer Placeholder 4">
            <a:extLst>
              <a:ext uri="{FF2B5EF4-FFF2-40B4-BE49-F238E27FC236}">
                <a16:creationId xmlns:a16="http://schemas.microsoft.com/office/drawing/2014/main" id="{DEA48E2A-966C-4A40-8077-C60146B327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7563D-C4A5-4055-B4DC-B44CB09EBDC8}"/>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64076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30" name="Body Level One…"/>
          <p:cNvSpPr txBox="1">
            <a:spLocks noGrp="1"/>
          </p:cNvSpPr>
          <p:nvPr>
            <p:ph type="body" sz="quarter" idx="1"/>
          </p:nvPr>
        </p:nvSpPr>
        <p:spPr>
          <a:xfrm>
            <a:off x="952500" y="8610600"/>
            <a:ext cx="13500100" cy="635000"/>
          </a:xfrm>
          <a:prstGeom prst="rect">
            <a:avLst/>
          </a:prstGeom>
        </p:spPr>
        <p:txBody>
          <a:bodyPr/>
          <a:lstStyle>
            <a:lvl1pPr marL="0" indent="0">
              <a:lnSpc>
                <a:spcPct val="110000"/>
              </a:lnSpc>
              <a:spcBef>
                <a:spcPts val="0"/>
              </a:spcBef>
              <a:buClrTx/>
              <a:buSzTx/>
              <a:buFontTx/>
              <a:buNone/>
              <a:defRPr sz="3200" i="1"/>
            </a:lvl1pPr>
            <a:lvl2pPr marL="999744" indent="-390144">
              <a:lnSpc>
                <a:spcPct val="110000"/>
              </a:lnSpc>
              <a:spcBef>
                <a:spcPts val="0"/>
              </a:spcBef>
              <a:buClrTx/>
              <a:buFontTx/>
              <a:defRPr sz="3200" i="1"/>
            </a:lvl2pPr>
            <a:lvl3pPr marL="1609344" indent="-390144">
              <a:lnSpc>
                <a:spcPct val="110000"/>
              </a:lnSpc>
              <a:spcBef>
                <a:spcPts val="0"/>
              </a:spcBef>
              <a:buClrTx/>
              <a:buFontTx/>
              <a:defRPr sz="3200" i="1"/>
            </a:lvl3pPr>
            <a:lvl4pPr marL="2218944" indent="-390144">
              <a:lnSpc>
                <a:spcPct val="110000"/>
              </a:lnSpc>
              <a:spcBef>
                <a:spcPts val="0"/>
              </a:spcBef>
              <a:buClrTx/>
              <a:buFontTx/>
              <a:defRPr sz="3200" i="1"/>
            </a:lvl4pPr>
            <a:lvl5pPr marL="2828544" indent="-390144">
              <a:lnSpc>
                <a:spcPct val="110000"/>
              </a:lnSpc>
              <a:spcBef>
                <a:spcPts val="0"/>
              </a:spcBef>
              <a:buClrTx/>
              <a:buFontTx/>
              <a:defRPr sz="3200" i="1"/>
            </a:lvl5pPr>
          </a:lstStyle>
          <a:p>
            <a:r>
              <a:t>Body Level One</a:t>
            </a:r>
          </a:p>
          <a:p>
            <a:pPr lvl="1"/>
            <a:r>
              <a:t>Body Level Two</a:t>
            </a:r>
          </a:p>
          <a:p>
            <a:pPr lvl="2"/>
            <a:r>
              <a:t>Body Level Three</a:t>
            </a:r>
          </a:p>
          <a:p>
            <a:pPr lvl="3"/>
            <a:r>
              <a:t>Body Level Four</a:t>
            </a:r>
          </a:p>
          <a:p>
            <a:pPr lvl="4"/>
            <a:r>
              <a:t>Body Level Five</a:t>
            </a:r>
          </a:p>
        </p:txBody>
      </p:sp>
      <p:sp>
        <p:nvSpPr>
          <p:cNvPr id="31" name="Image"/>
          <p:cNvSpPr>
            <a:spLocks noGrp="1"/>
          </p:cNvSpPr>
          <p:nvPr>
            <p:ph type="pic" idx="21"/>
          </p:nvPr>
        </p:nvSpPr>
        <p:spPr>
          <a:xfrm>
            <a:off x="952500" y="-1460500"/>
            <a:ext cx="22479000" cy="13893800"/>
          </a:xfrm>
          <a:prstGeom prst="rect">
            <a:avLst/>
          </a:prstGeom>
        </p:spPr>
        <p:txBody>
          <a:bodyPr lIns="91439" tIns="45719" rIns="91439" bIns="45719" anchor="t">
            <a:noAutofit/>
          </a:bodyPr>
          <a:lstStyle/>
          <a:p>
            <a:endParaRPr/>
          </a:p>
        </p:txBody>
      </p:sp>
      <p:sp>
        <p:nvSpPr>
          <p:cNvPr id="32" name="Title Text"/>
          <p:cNvSpPr txBox="1">
            <a:spLocks noGrp="1"/>
          </p:cNvSpPr>
          <p:nvPr>
            <p:ph type="title"/>
          </p:nvPr>
        </p:nvSpPr>
        <p:spPr>
          <a:xfrm>
            <a:off x="952500" y="9398000"/>
            <a:ext cx="13500100" cy="3340100"/>
          </a:xfrm>
          <a:prstGeom prst="rect">
            <a:avLst/>
          </a:prstGeom>
        </p:spPr>
        <p:txBody>
          <a:bodyPr/>
          <a:lstStyle>
            <a:lvl1pPr algn="l"/>
          </a:lstStyle>
          <a:p>
            <a:r>
              <a:t>Title Text</a:t>
            </a:r>
          </a:p>
        </p:txBody>
      </p:sp>
      <p:sp>
        <p:nvSpPr>
          <p:cNvPr id="33" name="Body Level One…"/>
          <p:cNvSpPr txBox="1">
            <a:spLocks noGrp="1"/>
          </p:cNvSpPr>
          <p:nvPr>
            <p:ph type="body" sz="quarter" idx="22"/>
          </p:nvPr>
        </p:nvSpPr>
        <p:spPr>
          <a:xfrm>
            <a:off x="15532100" y="9398000"/>
            <a:ext cx="7950200" cy="3340100"/>
          </a:xfrm>
          <a:prstGeom prst="rect">
            <a:avLst/>
          </a:prstGeom>
        </p:spPr>
        <p:txBody>
          <a:bodyPr/>
          <a:lstStyle/>
          <a:p>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420480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14722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9C31-811F-444E-BF8A-910B7F3D8B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94AFD-41C1-4593-806D-175649A62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79DCAF-737C-44ED-A163-2D70A9B2564C}"/>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5" name="Footer Placeholder 4">
            <a:extLst>
              <a:ext uri="{FF2B5EF4-FFF2-40B4-BE49-F238E27FC236}">
                <a16:creationId xmlns:a16="http://schemas.microsoft.com/office/drawing/2014/main" id="{8FE68D2B-8801-4222-935A-CDBFB3E68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5BAF47-B4DE-40B4-939D-F81D902A9A9D}"/>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2226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AFCB-0485-460E-BEDA-70F2B8B66EFA}"/>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8B7249-5DEB-4B3F-B155-22BFC43C3A3A}"/>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9B24BC-26CF-45A1-ADA8-1E5707004AE1}"/>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5" name="Footer Placeholder 4">
            <a:extLst>
              <a:ext uri="{FF2B5EF4-FFF2-40B4-BE49-F238E27FC236}">
                <a16:creationId xmlns:a16="http://schemas.microsoft.com/office/drawing/2014/main" id="{552092E6-C4AF-4340-AEE6-1DF8876ED0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0AB944-E82F-4543-A669-4C384F2C6B9B}"/>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4926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EBF5-291F-40BB-B79D-453A929E25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F193B6-A480-4711-B3AA-8CAFADE7EFE1}"/>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46881E-0EED-4485-82E4-AA7605B9106D}"/>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09F198-4CA2-4FDC-9D61-C3132544BC7B}"/>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6" name="Footer Placeholder 5">
            <a:extLst>
              <a:ext uri="{FF2B5EF4-FFF2-40B4-BE49-F238E27FC236}">
                <a16:creationId xmlns:a16="http://schemas.microsoft.com/office/drawing/2014/main" id="{112066A1-2372-4F6F-9FB9-24A9175E77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3FDA12-5A26-4597-928B-3AEB34FC316F}"/>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57180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F05FF-5B85-42F6-AB1B-B4A9278A22E2}"/>
              </a:ext>
            </a:extLst>
          </p:cNvPr>
          <p:cNvSpPr>
            <a:spLocks noGrp="1"/>
          </p:cNvSpPr>
          <p:nvPr>
            <p:ph type="title"/>
          </p:nvPr>
        </p:nvSpPr>
        <p:spPr>
          <a:xfrm>
            <a:off x="1679576" y="730251"/>
            <a:ext cx="21031200" cy="265112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57CEDA-211E-492B-9BE0-020CA5EB9D69}"/>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B0949-EB9B-4754-B391-CFF2B114692D}"/>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407DD8-39EA-4D3B-822D-C12820CA2F69}"/>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8FEB4862-6B44-4459-B7BB-C0959880E569}"/>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F57985-CCBA-4B0A-8C68-F8E77C0582F4}"/>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8" name="Footer Placeholder 7">
            <a:extLst>
              <a:ext uri="{FF2B5EF4-FFF2-40B4-BE49-F238E27FC236}">
                <a16:creationId xmlns:a16="http://schemas.microsoft.com/office/drawing/2014/main" id="{989DC200-C4F3-433B-893E-97059BE647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E7015DF-A089-46C4-AEEF-417E80CFCDAE}"/>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9653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B5BB-DCC6-4DD1-93D1-417E144D47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970B74-BD34-400E-A71B-38A6FE5BCB38}"/>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4" name="Footer Placeholder 3">
            <a:extLst>
              <a:ext uri="{FF2B5EF4-FFF2-40B4-BE49-F238E27FC236}">
                <a16:creationId xmlns:a16="http://schemas.microsoft.com/office/drawing/2014/main" id="{78CDD155-0185-4E2C-A3AC-2EFC82F921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E64FA4E-F608-4CD9-B2D1-501039D27B00}"/>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4942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CAFB78-5860-4B01-BB17-38020FA1F9BF}"/>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3" name="Footer Placeholder 2">
            <a:extLst>
              <a:ext uri="{FF2B5EF4-FFF2-40B4-BE49-F238E27FC236}">
                <a16:creationId xmlns:a16="http://schemas.microsoft.com/office/drawing/2014/main" id="{31EB3F10-8A3D-409F-ACD6-36921AF72D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3ECAE7-8E39-40B1-BCE0-8A803A3B1E1D}"/>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56449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15-915C-4442-AC2D-702095CDE0A3}"/>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5687F8-246C-43B8-8D58-3AFF371CAC7E}"/>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11A42B-E82A-4D5B-B2D8-76887ECF617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459A8EA-6310-4239-A64F-6D142D5A09A0}"/>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6" name="Footer Placeholder 5">
            <a:extLst>
              <a:ext uri="{FF2B5EF4-FFF2-40B4-BE49-F238E27FC236}">
                <a16:creationId xmlns:a16="http://schemas.microsoft.com/office/drawing/2014/main" id="{BF1EC18B-996E-4782-B4E7-CF9FCD13A9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4125D4-B9CA-4D49-9721-1040BEA6F1E4}"/>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94805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EAD1-A034-474D-8E62-4D49FC0DECB7}"/>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F01DBA-456F-47F3-9099-BF48F7543202}"/>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N"/>
          </a:p>
        </p:txBody>
      </p:sp>
      <p:sp>
        <p:nvSpPr>
          <p:cNvPr id="4" name="Text Placeholder 3">
            <a:extLst>
              <a:ext uri="{FF2B5EF4-FFF2-40B4-BE49-F238E27FC236}">
                <a16:creationId xmlns:a16="http://schemas.microsoft.com/office/drawing/2014/main" id="{777B0C88-B03F-4C7A-8714-802D19F12EE4}"/>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9CDF6283-11D5-4BED-B6BF-C2ECDF81BC8A}"/>
              </a:ext>
            </a:extLst>
          </p:cNvPr>
          <p:cNvSpPr>
            <a:spLocks noGrp="1"/>
          </p:cNvSpPr>
          <p:nvPr>
            <p:ph type="dt" sz="half" idx="10"/>
          </p:nvPr>
        </p:nvSpPr>
        <p:spPr/>
        <p:txBody>
          <a:bodyPr/>
          <a:lstStyle/>
          <a:p>
            <a:fld id="{73929937-A85A-451A-80D4-119F5319ADC0}" type="datetimeFigureOut">
              <a:rPr lang="en-IN" smtClean="0"/>
              <a:t>12/02/21</a:t>
            </a:fld>
            <a:endParaRPr lang="en-IN"/>
          </a:p>
        </p:txBody>
      </p:sp>
      <p:sp>
        <p:nvSpPr>
          <p:cNvPr id="6" name="Footer Placeholder 5">
            <a:extLst>
              <a:ext uri="{FF2B5EF4-FFF2-40B4-BE49-F238E27FC236}">
                <a16:creationId xmlns:a16="http://schemas.microsoft.com/office/drawing/2014/main" id="{F79602CC-F966-438A-8243-4971932CA1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766A53-43A9-4049-AB51-73407BE49AB3}"/>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23506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B7708-CA4F-49BC-A129-E4B48191B64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B498E9-FA75-49DE-B077-4C1F1ACEABD3}"/>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C3E77-1B6E-4969-BEDB-2EB2819EAF23}"/>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3929937-A85A-451A-80D4-119F5319ADC0}" type="datetimeFigureOut">
              <a:rPr lang="en-IN" smtClean="0"/>
              <a:t>12/02/21</a:t>
            </a:fld>
            <a:endParaRPr lang="en-IN"/>
          </a:p>
        </p:txBody>
      </p:sp>
      <p:sp>
        <p:nvSpPr>
          <p:cNvPr id="5" name="Footer Placeholder 4">
            <a:extLst>
              <a:ext uri="{FF2B5EF4-FFF2-40B4-BE49-F238E27FC236}">
                <a16:creationId xmlns:a16="http://schemas.microsoft.com/office/drawing/2014/main" id="{40EB5C86-EFE1-49B9-A90F-4ACF43ABA097}"/>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8C2DB5-285F-4A26-AA3A-513101732E76}"/>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61737568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6"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en.wikipedia.org/wiki/SQLite"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Internal Guide…"/>
          <p:cNvSpPr txBox="1">
            <a:spLocks noGrp="1"/>
          </p:cNvSpPr>
          <p:nvPr>
            <p:ph type="body" sz="quarter" idx="1"/>
          </p:nvPr>
        </p:nvSpPr>
        <p:spPr>
          <a:xfrm>
            <a:off x="8385104" y="10032032"/>
            <a:ext cx="5245486" cy="2597211"/>
          </a:xfrm>
          <a:prstGeom prst="rect">
            <a:avLst/>
          </a:prstGeom>
        </p:spPr>
        <p:txBody>
          <a:bodyPr/>
          <a:lstStyle/>
          <a:p>
            <a:pPr>
              <a:lnSpc>
                <a:spcPct val="90000"/>
              </a:lnSpc>
              <a:spcBef>
                <a:spcPts val="2300"/>
              </a:spcBef>
              <a:defRPr sz="2200" b="1" i="0">
                <a:solidFill>
                  <a:srgbClr val="304975"/>
                </a:solidFill>
                <a:latin typeface="Times New Roman"/>
                <a:ea typeface="Times New Roman"/>
                <a:cs typeface="Times New Roman"/>
                <a:sym typeface="Times New Roman"/>
              </a:defRPr>
            </a:pPr>
            <a:r>
              <a:rPr dirty="0"/>
              <a:t>Internal Guide</a:t>
            </a:r>
          </a:p>
          <a:p>
            <a:pPr>
              <a:lnSpc>
                <a:spcPct val="90000"/>
              </a:lnSpc>
              <a:spcBef>
                <a:spcPts val="2300"/>
              </a:spcBef>
              <a:defRPr sz="2200" i="0">
                <a:solidFill>
                  <a:srgbClr val="304975"/>
                </a:solidFill>
                <a:latin typeface="Times New Roman"/>
                <a:ea typeface="Times New Roman"/>
                <a:cs typeface="Times New Roman"/>
                <a:sym typeface="Times New Roman"/>
              </a:defRPr>
            </a:pPr>
            <a:r>
              <a:rPr dirty="0" err="1"/>
              <a:t>Dr.A.Sharada</a:t>
            </a:r>
            <a:endParaRPr dirty="0"/>
          </a:p>
          <a:p>
            <a:pPr>
              <a:lnSpc>
                <a:spcPct val="90000"/>
              </a:lnSpc>
              <a:spcBef>
                <a:spcPts val="2300"/>
              </a:spcBef>
              <a:defRPr sz="2200" i="0">
                <a:solidFill>
                  <a:srgbClr val="304975"/>
                </a:solidFill>
                <a:latin typeface="Times New Roman"/>
                <a:ea typeface="Times New Roman"/>
                <a:cs typeface="Times New Roman"/>
                <a:sym typeface="Times New Roman"/>
              </a:defRPr>
            </a:pPr>
            <a:r>
              <a:rPr dirty="0"/>
              <a:t>Professor</a:t>
            </a:r>
          </a:p>
          <a:p>
            <a:pPr>
              <a:lnSpc>
                <a:spcPct val="90000"/>
              </a:lnSpc>
              <a:spcBef>
                <a:spcPts val="2300"/>
              </a:spcBef>
              <a:defRPr sz="2200" i="0">
                <a:solidFill>
                  <a:srgbClr val="304975"/>
                </a:solidFill>
                <a:latin typeface="Times New Roman"/>
                <a:ea typeface="Times New Roman"/>
                <a:cs typeface="Times New Roman"/>
                <a:sym typeface="Times New Roman"/>
              </a:defRPr>
            </a:pPr>
            <a:r>
              <a:rPr dirty="0"/>
              <a:t>Department of CSE</a:t>
            </a:r>
          </a:p>
        </p:txBody>
      </p:sp>
      <p:sp>
        <p:nvSpPr>
          <p:cNvPr id="144" name="Team Members…"/>
          <p:cNvSpPr txBox="1">
            <a:spLocks noGrp="1"/>
          </p:cNvSpPr>
          <p:nvPr>
            <p:ph type="title"/>
          </p:nvPr>
        </p:nvSpPr>
        <p:spPr>
          <a:xfrm>
            <a:off x="946433" y="9391650"/>
            <a:ext cx="5895749" cy="3340100"/>
          </a:xfrm>
          <a:prstGeom prst="rect">
            <a:avLst/>
          </a:prstGeom>
        </p:spPr>
        <p:txBody>
          <a:bodyPr/>
          <a:lstStyle/>
          <a:p>
            <a:pPr>
              <a:lnSpc>
                <a:spcPct val="150000"/>
              </a:lnSpc>
              <a:defRPr sz="2200" b="1">
                <a:solidFill>
                  <a:srgbClr val="304975"/>
                </a:solidFill>
                <a:latin typeface="Times New Roman"/>
                <a:ea typeface="Times New Roman"/>
                <a:cs typeface="Times New Roman"/>
                <a:sym typeface="Times New Roman"/>
              </a:defRPr>
            </a:pPr>
            <a:r>
              <a:rPr dirty="0"/>
              <a:t>Team Members</a:t>
            </a:r>
          </a:p>
          <a:p>
            <a:pPr>
              <a:lnSpc>
                <a:spcPct val="150000"/>
              </a:lnSpc>
              <a:defRPr sz="2200">
                <a:solidFill>
                  <a:srgbClr val="304975"/>
                </a:solidFill>
                <a:latin typeface="Times New Roman"/>
                <a:ea typeface="Times New Roman"/>
                <a:cs typeface="Times New Roman"/>
                <a:sym typeface="Times New Roman"/>
              </a:defRPr>
            </a:pPr>
            <a:r>
              <a:rPr dirty="0"/>
              <a:t>P Gayatri Varma         17251A0508</a:t>
            </a:r>
          </a:p>
          <a:p>
            <a:pPr>
              <a:lnSpc>
                <a:spcPct val="150000"/>
              </a:lnSpc>
              <a:defRPr sz="2200">
                <a:solidFill>
                  <a:srgbClr val="304975"/>
                </a:solidFill>
                <a:latin typeface="Times New Roman"/>
                <a:ea typeface="Times New Roman"/>
                <a:cs typeface="Times New Roman"/>
                <a:sym typeface="Times New Roman"/>
              </a:defRPr>
            </a:pPr>
            <a:r>
              <a:rPr dirty="0"/>
              <a:t>K Venkata </a:t>
            </a:r>
            <a:r>
              <a:rPr dirty="0" err="1"/>
              <a:t>Srihitha</a:t>
            </a:r>
            <a:r>
              <a:rPr dirty="0"/>
              <a:t>     17251A0542</a:t>
            </a:r>
          </a:p>
          <a:p>
            <a:pPr lvl="3" algn="l">
              <a:lnSpc>
                <a:spcPct val="150000"/>
              </a:lnSpc>
              <a:defRPr sz="2200">
                <a:solidFill>
                  <a:srgbClr val="304975"/>
                </a:solidFill>
                <a:latin typeface="Times New Roman"/>
                <a:ea typeface="Times New Roman"/>
                <a:cs typeface="Times New Roman"/>
                <a:sym typeface="Times New Roman"/>
              </a:defRPr>
            </a:pPr>
            <a:r>
              <a:rPr dirty="0"/>
              <a:t>Thota </a:t>
            </a:r>
            <a:r>
              <a:rPr dirty="0" err="1"/>
              <a:t>Sudharani</a:t>
            </a:r>
            <a:r>
              <a:rPr dirty="0"/>
              <a:t>         18255A0506</a:t>
            </a:r>
          </a:p>
        </p:txBody>
      </p:sp>
      <p:sp>
        <p:nvSpPr>
          <p:cNvPr id="146" name="Head of the Department…"/>
          <p:cNvSpPr txBox="1"/>
          <p:nvPr/>
        </p:nvSpPr>
        <p:spPr>
          <a:xfrm>
            <a:off x="15532100" y="9594790"/>
            <a:ext cx="7950200" cy="3340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25500">
              <a:lnSpc>
                <a:spcPct val="90000"/>
              </a:lnSpc>
              <a:spcBef>
                <a:spcPts val="2300"/>
              </a:spcBef>
              <a:tabLst/>
              <a:defRPr sz="2200" b="1" spc="0">
                <a:solidFill>
                  <a:srgbClr val="304975"/>
                </a:solidFill>
                <a:latin typeface="Times New Roman"/>
                <a:ea typeface="Times New Roman"/>
                <a:cs typeface="Times New Roman"/>
                <a:sym typeface="Times New Roman"/>
              </a:defRPr>
            </a:pPr>
            <a:r>
              <a:rPr dirty="0"/>
              <a:t>Head of the Department</a:t>
            </a:r>
          </a:p>
          <a:p>
            <a:pPr defTabSz="825500">
              <a:lnSpc>
                <a:spcPct val="90000"/>
              </a:lnSpc>
              <a:spcBef>
                <a:spcPts val="2300"/>
              </a:spcBef>
              <a:tabLst/>
              <a:defRPr sz="2200" spc="0">
                <a:solidFill>
                  <a:srgbClr val="304975"/>
                </a:solidFill>
                <a:latin typeface="Times New Roman"/>
                <a:ea typeface="Times New Roman"/>
                <a:cs typeface="Times New Roman"/>
                <a:sym typeface="Times New Roman"/>
              </a:defRPr>
            </a:pPr>
            <a:r>
              <a:rPr dirty="0" err="1"/>
              <a:t>Dr.M.Seetha</a:t>
            </a:r>
            <a:endParaRPr dirty="0"/>
          </a:p>
          <a:p>
            <a:pPr defTabSz="825500">
              <a:lnSpc>
                <a:spcPct val="90000"/>
              </a:lnSpc>
              <a:spcBef>
                <a:spcPts val="2300"/>
              </a:spcBef>
              <a:tabLst/>
              <a:defRPr sz="2200" spc="0">
                <a:solidFill>
                  <a:srgbClr val="304975"/>
                </a:solidFill>
                <a:latin typeface="Times New Roman"/>
                <a:ea typeface="Times New Roman"/>
                <a:cs typeface="Times New Roman"/>
                <a:sym typeface="Times New Roman"/>
              </a:defRPr>
            </a:pPr>
            <a:r>
              <a:rPr dirty="0"/>
              <a:t>Professor &amp; HOD</a:t>
            </a:r>
          </a:p>
          <a:p>
            <a:pPr defTabSz="825500">
              <a:lnSpc>
                <a:spcPct val="90000"/>
              </a:lnSpc>
              <a:spcBef>
                <a:spcPts val="2300"/>
              </a:spcBef>
              <a:tabLst/>
              <a:defRPr sz="2200" spc="0">
                <a:solidFill>
                  <a:srgbClr val="304975"/>
                </a:solidFill>
                <a:latin typeface="Times New Roman"/>
                <a:ea typeface="Times New Roman"/>
                <a:cs typeface="Times New Roman"/>
                <a:sym typeface="Times New Roman"/>
              </a:defRPr>
            </a:pPr>
            <a:r>
              <a:rPr dirty="0"/>
              <a:t>Department of CSE</a:t>
            </a:r>
          </a:p>
        </p:txBody>
      </p:sp>
      <p:pic>
        <p:nvPicPr>
          <p:cNvPr id="9" name="Picture 8" descr="A picture containing text, transport&#10;&#10;Description automatically generated">
            <a:extLst>
              <a:ext uri="{FF2B5EF4-FFF2-40B4-BE49-F238E27FC236}">
                <a16:creationId xmlns:a16="http://schemas.microsoft.com/office/drawing/2014/main" id="{2C2135B5-606D-1A47-9E39-79514131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738" y="1016907"/>
            <a:ext cx="13110523" cy="7405944"/>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Modules:"/>
          <p:cNvSpPr txBox="1"/>
          <p:nvPr/>
        </p:nvSpPr>
        <p:spPr>
          <a:xfrm>
            <a:off x="952497" y="412060"/>
            <a:ext cx="22479006" cy="1474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dirty="0"/>
              <a:t>Modules:</a:t>
            </a:r>
          </a:p>
        </p:txBody>
      </p:sp>
      <p:sp>
        <p:nvSpPr>
          <p:cNvPr id="3" name="TextBox 2">
            <a:extLst>
              <a:ext uri="{FF2B5EF4-FFF2-40B4-BE49-F238E27FC236}">
                <a16:creationId xmlns:a16="http://schemas.microsoft.com/office/drawing/2014/main" id="{31646936-DF02-4033-83DC-DB79CF869534}"/>
              </a:ext>
            </a:extLst>
          </p:cNvPr>
          <p:cNvSpPr txBox="1"/>
          <p:nvPr/>
        </p:nvSpPr>
        <p:spPr>
          <a:xfrm>
            <a:off x="1292086" y="1805332"/>
            <a:ext cx="22854925" cy="10795712"/>
          </a:xfrm>
          <a:prstGeom prst="rect">
            <a:avLst/>
          </a:prstGeom>
          <a:noFill/>
        </p:spPr>
        <p:txBody>
          <a:bodyPr wrap="square" rtlCol="0">
            <a:spAutoFit/>
          </a:bodyPr>
          <a:lstStyle/>
          <a:p>
            <a:pPr>
              <a:lnSpc>
                <a:spcPct val="150000"/>
              </a:lnSpc>
            </a:pPr>
            <a:r>
              <a:rPr lang="en-US" sz="3600" dirty="0">
                <a:latin typeface="Times New Roman" panose="02020603050405020304" pitchFamily="18" charset="0"/>
                <a:cs typeface="Times New Roman" panose="02020603050405020304" pitchFamily="18" charset="0"/>
              </a:rPr>
              <a:t>In this application there are two different modules.</a:t>
            </a:r>
          </a:p>
          <a:p>
            <a:pPr>
              <a:lnSpc>
                <a:spcPct val="150000"/>
              </a:lnSpc>
            </a:pPr>
            <a:r>
              <a:rPr lang="en-US" sz="3600" dirty="0">
                <a:latin typeface="Times New Roman" panose="02020603050405020304" pitchFamily="18" charset="0"/>
                <a:cs typeface="Times New Roman" panose="02020603050405020304" pitchFamily="18" charset="0"/>
              </a:rPr>
              <a:t>1.	</a:t>
            </a:r>
            <a:r>
              <a:rPr lang="en-US" sz="3600" b="1" u="sng" dirty="0">
                <a:latin typeface="Times New Roman" panose="02020603050405020304" pitchFamily="18" charset="0"/>
                <a:cs typeface="Times New Roman" panose="02020603050405020304" pitchFamily="18" charset="0"/>
              </a:rPr>
              <a:t>Transportation provider Module:</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In this module transport provider can register by providing details like user id, password, mobile number and email id.</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After registration, transport vendor can login with his user id and password.</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After successful login, he can register a vehicle by providing vehicle information.</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This information can be shared with farmers to do the vehicle bookings.</a:t>
            </a:r>
          </a:p>
          <a:p>
            <a:pPr marL="571500" indent="-571500">
              <a:lnSpc>
                <a:spcPct val="150000"/>
              </a:lnSpc>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a:p>
            <a:pPr>
              <a:lnSpc>
                <a:spcPct val="150000"/>
              </a:lnSpc>
            </a:pPr>
            <a:r>
              <a:rPr lang="en-US" sz="3600" dirty="0">
                <a:latin typeface="Times New Roman" panose="02020603050405020304" pitchFamily="18" charset="0"/>
                <a:cs typeface="Times New Roman" panose="02020603050405020304" pitchFamily="18" charset="0"/>
              </a:rPr>
              <a:t>2.	</a:t>
            </a:r>
            <a:r>
              <a:rPr lang="en-US" sz="3600" b="1" u="sng" dirty="0">
                <a:latin typeface="Times New Roman" panose="02020603050405020304" pitchFamily="18" charset="0"/>
                <a:cs typeface="Times New Roman" panose="02020603050405020304" pitchFamily="18" charset="0"/>
              </a:rPr>
              <a:t>Farmer Module: </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In this module farmers can register by providing details like user id, password, mobile number and email id.</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After registration, farmers login with their user id and password.</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After successful login, farmer can view the vehicle information and book the vehicle according to his requirement.</a:t>
            </a:r>
          </a:p>
          <a:p>
            <a:pPr marL="571500" indent="-571500" algn="just">
              <a:lnSpc>
                <a:spcPct val="150000"/>
              </a:lnSpc>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After the booking is made, the details of farmer are updated to transport vendor.</a:t>
            </a:r>
          </a:p>
          <a:p>
            <a:pPr>
              <a:lnSpc>
                <a:spcPct val="150000"/>
              </a:lnSpc>
            </a:pPr>
            <a:endParaRPr lang="en-IN" sz="36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Design:"/>
          <p:cNvSpPr txBox="1"/>
          <p:nvPr/>
        </p:nvSpPr>
        <p:spPr>
          <a:xfrm>
            <a:off x="1128467" y="788058"/>
            <a:ext cx="22479006" cy="2386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t>Design:</a:t>
            </a:r>
          </a:p>
        </p:txBody>
      </p:sp>
      <p:pic>
        <p:nvPicPr>
          <p:cNvPr id="185" name="Screenshot 2021-02-09 at 12.01.27 PM.png" descr="Screenshot 2021-02-09 at 12.01.27 PM.png"/>
          <p:cNvPicPr>
            <a:picLocks noChangeAspect="1"/>
          </p:cNvPicPr>
          <p:nvPr/>
        </p:nvPicPr>
        <p:blipFill>
          <a:blip r:embed="rId2"/>
          <a:stretch>
            <a:fillRect/>
          </a:stretch>
        </p:blipFill>
        <p:spPr>
          <a:xfrm>
            <a:off x="1239497" y="2974812"/>
            <a:ext cx="5003801" cy="10693401"/>
          </a:xfrm>
          <a:prstGeom prst="rect">
            <a:avLst/>
          </a:prstGeom>
          <a:ln w="12700">
            <a:miter lim="400000"/>
          </a:ln>
        </p:spPr>
      </p:pic>
      <p:pic>
        <p:nvPicPr>
          <p:cNvPr id="186" name="Screenshot 2021-02-09 at 12.21.56 PM.png"/>
          <p:cNvPicPr>
            <a:picLocks noChangeAspect="1"/>
          </p:cNvPicPr>
          <p:nvPr/>
        </p:nvPicPr>
        <p:blipFill>
          <a:blip r:embed="rId3">
            <a:extLst>
              <a:ext uri="{28A0092B-C50C-407E-A947-70E740481C1C}">
                <a14:useLocalDpi xmlns:a14="http://schemas.microsoft.com/office/drawing/2010/main" val="0"/>
              </a:ext>
            </a:extLst>
          </a:blip>
          <a:srcRect/>
          <a:stretch/>
        </p:blipFill>
        <p:spPr>
          <a:xfrm>
            <a:off x="9766299" y="2974812"/>
            <a:ext cx="4851401" cy="10318393"/>
          </a:xfrm>
          <a:prstGeom prst="rect">
            <a:avLst/>
          </a:prstGeom>
          <a:ln w="12700">
            <a:miter lim="400000"/>
          </a:ln>
          <a:effectLst/>
        </p:spPr>
      </p:pic>
      <p:pic>
        <p:nvPicPr>
          <p:cNvPr id="187" name="Screenshot 2021-02-09 at 12.23.59 PM.png" descr="Screenshot 2021-02-09 at 12.23.59 PM.png"/>
          <p:cNvPicPr>
            <a:picLocks noChangeAspect="1"/>
          </p:cNvPicPr>
          <p:nvPr/>
        </p:nvPicPr>
        <p:blipFill>
          <a:blip r:embed="rId4"/>
          <a:stretch>
            <a:fillRect/>
          </a:stretch>
        </p:blipFill>
        <p:spPr>
          <a:xfrm>
            <a:off x="18069887" y="2781416"/>
            <a:ext cx="5003801" cy="106553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Screenshot 2021-02-09 at 12.36.38 PM.png" descr="Screenshot 2021-02-09 at 12.36.38 PM.png"/>
          <p:cNvPicPr>
            <a:picLocks noChangeAspect="1"/>
          </p:cNvPicPr>
          <p:nvPr/>
        </p:nvPicPr>
        <p:blipFill>
          <a:blip r:embed="rId2"/>
          <a:stretch>
            <a:fillRect/>
          </a:stretch>
        </p:blipFill>
        <p:spPr>
          <a:xfrm>
            <a:off x="17749356" y="1555750"/>
            <a:ext cx="4889501" cy="10604500"/>
          </a:xfrm>
          <a:prstGeom prst="rect">
            <a:avLst/>
          </a:prstGeom>
          <a:ln w="12700">
            <a:miter lim="400000"/>
          </a:ln>
        </p:spPr>
      </p:pic>
      <p:pic>
        <p:nvPicPr>
          <p:cNvPr id="190" name="Screenshot 2021-02-09 at 12.38.41 PM.png" descr="Screenshot 2021-02-09 at 12.38.41 PM.png"/>
          <p:cNvPicPr>
            <a:picLocks noChangeAspect="1"/>
          </p:cNvPicPr>
          <p:nvPr/>
        </p:nvPicPr>
        <p:blipFill>
          <a:blip r:embed="rId3"/>
          <a:stretch>
            <a:fillRect/>
          </a:stretch>
        </p:blipFill>
        <p:spPr>
          <a:xfrm>
            <a:off x="9650069" y="1568450"/>
            <a:ext cx="4838701" cy="10579100"/>
          </a:xfrm>
          <a:prstGeom prst="rect">
            <a:avLst/>
          </a:prstGeom>
          <a:ln w="12700">
            <a:miter lim="400000"/>
          </a:ln>
        </p:spPr>
      </p:pic>
      <p:pic>
        <p:nvPicPr>
          <p:cNvPr id="191" name="Screenshot 2021-02-09 at 12.25.08 PM.png" descr="Screenshot 2021-02-09 at 12.25.08 PM.png"/>
          <p:cNvPicPr>
            <a:picLocks noChangeAspect="1"/>
          </p:cNvPicPr>
          <p:nvPr/>
        </p:nvPicPr>
        <p:blipFill>
          <a:blip r:embed="rId4"/>
          <a:stretch>
            <a:fillRect/>
          </a:stretch>
        </p:blipFill>
        <p:spPr>
          <a:xfrm>
            <a:off x="1423782" y="1687440"/>
            <a:ext cx="4965701" cy="10718801"/>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CF12BF20-E09C-2646-BFD0-53FE4248BA5E}"/>
              </a:ext>
            </a:extLst>
          </p:cNvPr>
          <p:cNvPicPr>
            <a:picLocks noChangeAspect="1"/>
          </p:cNvPicPr>
          <p:nvPr/>
        </p:nvPicPr>
        <p:blipFill rotWithShape="1">
          <a:blip r:embed="rId2">
            <a:extLst>
              <a:ext uri="{28A0092B-C50C-407E-A947-70E740481C1C}">
                <a14:useLocalDpi xmlns:a14="http://schemas.microsoft.com/office/drawing/2010/main" val="0"/>
              </a:ext>
            </a:extLst>
          </a:blip>
          <a:srcRect l="2208" t="8338" r="74415" b="10623"/>
          <a:stretch/>
        </p:blipFill>
        <p:spPr>
          <a:xfrm>
            <a:off x="1297223" y="748874"/>
            <a:ext cx="5440461" cy="11787667"/>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4C97F165-422D-2B4A-9C88-691D1A8F8DC2}"/>
              </a:ext>
            </a:extLst>
          </p:cNvPr>
          <p:cNvPicPr>
            <a:picLocks noChangeAspect="1"/>
          </p:cNvPicPr>
          <p:nvPr/>
        </p:nvPicPr>
        <p:blipFill rotWithShape="1">
          <a:blip r:embed="rId3">
            <a:extLst>
              <a:ext uri="{28A0092B-C50C-407E-A947-70E740481C1C}">
                <a14:useLocalDpi xmlns:a14="http://schemas.microsoft.com/office/drawing/2010/main" val="0"/>
              </a:ext>
            </a:extLst>
          </a:blip>
          <a:srcRect l="1119" t="8857" r="73323" b="11925"/>
          <a:stretch/>
        </p:blipFill>
        <p:spPr>
          <a:xfrm>
            <a:off x="8446168" y="748874"/>
            <a:ext cx="6136105" cy="1178766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6C6F7D1D-1331-CA40-832A-8AFC19D3EBF9}"/>
              </a:ext>
            </a:extLst>
          </p:cNvPr>
          <p:cNvPicPr>
            <a:picLocks noChangeAspect="1"/>
          </p:cNvPicPr>
          <p:nvPr/>
        </p:nvPicPr>
        <p:blipFill rotWithShape="1">
          <a:blip r:embed="rId4">
            <a:extLst>
              <a:ext uri="{28A0092B-C50C-407E-A947-70E740481C1C}">
                <a14:useLocalDpi xmlns:a14="http://schemas.microsoft.com/office/drawing/2010/main" val="0"/>
              </a:ext>
            </a:extLst>
          </a:blip>
          <a:srcRect l="1654" t="9040" r="72847" b="10843"/>
          <a:stretch/>
        </p:blipFill>
        <p:spPr>
          <a:xfrm>
            <a:off x="16793897" y="486793"/>
            <a:ext cx="6136105" cy="12049747"/>
          </a:xfrm>
          <a:prstGeom prst="rect">
            <a:avLst/>
          </a:prstGeom>
        </p:spPr>
      </p:pic>
    </p:spTree>
    <p:extLst>
      <p:ext uri="{BB962C8B-B14F-4D97-AF65-F5344CB8AC3E}">
        <p14:creationId xmlns:p14="http://schemas.microsoft.com/office/powerpoint/2010/main" val="6462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esign:"/>
          <p:cNvSpPr txBox="1"/>
          <p:nvPr/>
        </p:nvSpPr>
        <p:spPr>
          <a:xfrm>
            <a:off x="335326" y="279634"/>
            <a:ext cx="22479006" cy="2386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t>Database Implementation:</a:t>
            </a:r>
          </a:p>
        </p:txBody>
      </p:sp>
      <p:sp>
        <p:nvSpPr>
          <p:cNvPr id="13" name="TextBox 12">
            <a:extLst>
              <a:ext uri="{FF2B5EF4-FFF2-40B4-BE49-F238E27FC236}">
                <a16:creationId xmlns:a16="http://schemas.microsoft.com/office/drawing/2014/main" id="{10F02206-F858-44A8-A3BF-D392D626B7E3}"/>
              </a:ext>
            </a:extLst>
          </p:cNvPr>
          <p:cNvSpPr txBox="1"/>
          <p:nvPr/>
        </p:nvSpPr>
        <p:spPr>
          <a:xfrm>
            <a:off x="1967948" y="3558209"/>
            <a:ext cx="21070956" cy="8894743"/>
          </a:xfrm>
          <a:prstGeom prst="rect">
            <a:avLst/>
          </a:prstGeom>
          <a:noFill/>
        </p:spPr>
        <p:txBody>
          <a:bodyPr wrap="square" rtlCol="0">
            <a:spAutoFit/>
          </a:bodyPr>
          <a:lstStyle/>
          <a:p>
            <a:pPr>
              <a:lnSpc>
                <a:spcPct val="150000"/>
              </a:lnSpc>
            </a:pPr>
            <a:r>
              <a:rPr lang="en-US" sz="4400" dirty="0">
                <a:latin typeface="Times New Roman" panose="02020603050405020304" pitchFamily="18" charset="0"/>
                <a:cs typeface="Times New Roman" panose="02020603050405020304" pitchFamily="18" charset="0"/>
              </a:rPr>
              <a:t>Database consists of 4 tables, namely:</a:t>
            </a:r>
          </a:p>
          <a:p>
            <a:pPr marL="742950" indent="-742950">
              <a:lnSpc>
                <a:spcPct val="150000"/>
              </a:lnSpc>
              <a:buFont typeface="+mj-lt"/>
              <a:buAutoNum type="arabicPeriod"/>
            </a:pPr>
            <a:r>
              <a:rPr lang="en-IN" sz="4400" dirty="0" err="1">
                <a:latin typeface="Times New Roman" panose="02020603050405020304" pitchFamily="18" charset="0"/>
                <a:cs typeface="Times New Roman" panose="02020603050405020304" pitchFamily="18" charset="0"/>
              </a:rPr>
              <a:t>Vreg</a:t>
            </a:r>
            <a:r>
              <a:rPr lang="en-IN" sz="4400" dirty="0">
                <a:latin typeface="Times New Roman" panose="02020603050405020304" pitchFamily="18" charset="0"/>
                <a:cs typeface="Times New Roman" panose="02020603050405020304" pitchFamily="18" charset="0"/>
              </a:rPr>
              <a:t> : Vehicle registration table stores the data of  vehicles that can be used for transport  </a:t>
            </a:r>
          </a:p>
          <a:p>
            <a:pPr marL="742950" indent="-742950">
              <a:lnSpc>
                <a:spcPct val="150000"/>
              </a:lnSpc>
              <a:buFont typeface="+mj-lt"/>
              <a:buAutoNum type="arabicPeriod"/>
            </a:pPr>
            <a:r>
              <a:rPr lang="en-IN" sz="4400" dirty="0" err="1">
                <a:latin typeface="Times New Roman" panose="02020603050405020304" pitchFamily="18" charset="0"/>
                <a:cs typeface="Times New Roman" panose="02020603050405020304" pitchFamily="18" charset="0"/>
              </a:rPr>
              <a:t>Vbooking</a:t>
            </a:r>
            <a:r>
              <a:rPr lang="en-IN" sz="4400" dirty="0">
                <a:latin typeface="Times New Roman" panose="02020603050405020304" pitchFamily="18" charset="0"/>
                <a:cs typeface="Times New Roman" panose="02020603050405020304" pitchFamily="18" charset="0"/>
              </a:rPr>
              <a:t> : Vehicle booking table stores the information of all the booking made for 				      vehicles</a:t>
            </a:r>
          </a:p>
          <a:p>
            <a:pPr marL="742950" indent="-742950">
              <a:lnSpc>
                <a:spcPct val="150000"/>
              </a:lnSpc>
              <a:buFont typeface="+mj-lt"/>
              <a:buAutoNum type="arabicPeriod"/>
            </a:pPr>
            <a:r>
              <a:rPr lang="en-IN" sz="4400" dirty="0">
                <a:latin typeface="Times New Roman" panose="02020603050405020304" pitchFamily="18" charset="0"/>
                <a:cs typeface="Times New Roman" panose="02020603050405020304" pitchFamily="18" charset="0"/>
              </a:rPr>
              <a:t>Treg : Transport registration table stores data of the vendors who registered for providing 		   transport</a:t>
            </a:r>
          </a:p>
          <a:p>
            <a:pPr marL="742950" indent="-742950">
              <a:lnSpc>
                <a:spcPct val="150000"/>
              </a:lnSpc>
              <a:buFont typeface="+mj-lt"/>
              <a:buAutoNum type="arabicPeriod"/>
            </a:pPr>
            <a:r>
              <a:rPr lang="en-IN" sz="4400" dirty="0" err="1">
                <a:latin typeface="Times New Roman" panose="02020603050405020304" pitchFamily="18" charset="0"/>
                <a:cs typeface="Times New Roman" panose="02020603050405020304" pitchFamily="18" charset="0"/>
              </a:rPr>
              <a:t>Freg</a:t>
            </a:r>
            <a:r>
              <a:rPr lang="en-IN" sz="4400" dirty="0">
                <a:latin typeface="Times New Roman" panose="02020603050405020304" pitchFamily="18" charset="0"/>
                <a:cs typeface="Times New Roman" panose="02020603050405020304" pitchFamily="18" charset="0"/>
              </a:rPr>
              <a:t> : Farmer registration table stores data of all the farmers registered to use the transportation pooling</a:t>
            </a:r>
          </a:p>
          <a:p>
            <a:pPr marL="742950" indent="-742950">
              <a:buFont typeface="+mj-lt"/>
              <a:buAutoNum type="arabicPeriod"/>
            </a:pPr>
            <a:endParaRPr lang="en-IN"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esign:"/>
          <p:cNvSpPr txBox="1"/>
          <p:nvPr/>
        </p:nvSpPr>
        <p:spPr>
          <a:xfrm>
            <a:off x="335326" y="279634"/>
            <a:ext cx="22479006" cy="2386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t>Database Implementation:</a:t>
            </a:r>
          </a:p>
        </p:txBody>
      </p:sp>
      <p:pic>
        <p:nvPicPr>
          <p:cNvPr id="11" name="Picture 10">
            <a:extLst>
              <a:ext uri="{FF2B5EF4-FFF2-40B4-BE49-F238E27FC236}">
                <a16:creationId xmlns:a16="http://schemas.microsoft.com/office/drawing/2014/main" id="{82EB5FAE-35F3-4026-A8F8-621C78CE87D0}"/>
              </a:ext>
            </a:extLst>
          </p:cNvPr>
          <p:cNvPicPr>
            <a:picLocks noChangeAspect="1"/>
          </p:cNvPicPr>
          <p:nvPr/>
        </p:nvPicPr>
        <p:blipFill rotWithShape="1">
          <a:blip r:embed="rId2">
            <a:extLst>
              <a:ext uri="{28A0092B-C50C-407E-A947-70E740481C1C}">
                <a14:useLocalDpi xmlns:a14="http://schemas.microsoft.com/office/drawing/2010/main" val="0"/>
              </a:ext>
            </a:extLst>
          </a:blip>
          <a:srcRect l="-1" r="47221" b="56582"/>
          <a:stretch/>
        </p:blipFill>
        <p:spPr>
          <a:xfrm>
            <a:off x="1292088" y="3400113"/>
            <a:ext cx="12722086" cy="8725625"/>
          </a:xfrm>
          <a:prstGeom prst="rect">
            <a:avLst/>
          </a:prstGeom>
        </p:spPr>
      </p:pic>
      <p:sp>
        <p:nvSpPr>
          <p:cNvPr id="2" name="TextBox 1">
            <a:extLst>
              <a:ext uri="{FF2B5EF4-FFF2-40B4-BE49-F238E27FC236}">
                <a16:creationId xmlns:a16="http://schemas.microsoft.com/office/drawing/2014/main" id="{32BA94D2-1F4E-4BA0-9F82-8BB9EB645F5C}"/>
              </a:ext>
            </a:extLst>
          </p:cNvPr>
          <p:cNvSpPr txBox="1"/>
          <p:nvPr/>
        </p:nvSpPr>
        <p:spPr>
          <a:xfrm>
            <a:off x="14809305" y="5188226"/>
            <a:ext cx="9322904" cy="4435830"/>
          </a:xfrm>
          <a:prstGeom prst="rect">
            <a:avLst/>
          </a:prstGeom>
          <a:noFill/>
        </p:spPr>
        <p:txBody>
          <a:bodyPr wrap="square" rtlCol="0">
            <a:spAutoFit/>
          </a:bodyPr>
          <a:lstStyle/>
          <a:p>
            <a:pPr algn="just">
              <a:lnSpc>
                <a:spcPct val="150000"/>
              </a:lnSpc>
            </a:pPr>
            <a:r>
              <a:rPr lang="en-US" sz="3200" dirty="0" err="1">
                <a:latin typeface="Times New Roman" panose="02020603050405020304" pitchFamily="18" charset="0"/>
                <a:cs typeface="Times New Roman" panose="02020603050405020304" pitchFamily="18" charset="0"/>
              </a:rPr>
              <a:t>Vreg</a:t>
            </a:r>
            <a:r>
              <a:rPr lang="en-US" sz="3200" dirty="0">
                <a:latin typeface="Times New Roman" panose="02020603050405020304" pitchFamily="18" charset="0"/>
                <a:cs typeface="Times New Roman" panose="02020603050405020304" pitchFamily="18" charset="0"/>
              </a:rPr>
              <a:t> table consists of information about the vehicle registered. This table stores the details like: </a:t>
            </a:r>
          </a:p>
          <a:p>
            <a:pPr algn="just">
              <a:lnSpc>
                <a:spcPct val="150000"/>
              </a:lnSpc>
            </a:pPr>
            <a:r>
              <a:rPr lang="en-US" sz="3200" dirty="0">
                <a:latin typeface="Times New Roman" panose="02020603050405020304" pitchFamily="18" charset="0"/>
                <a:cs typeface="Times New Roman" panose="02020603050405020304" pitchFamily="18" charset="0"/>
              </a:rPr>
              <a:t>Vehicle no - </a:t>
            </a:r>
            <a:r>
              <a:rPr lang="en-US" sz="3200" dirty="0" err="1">
                <a:latin typeface="Times New Roman" panose="02020603050405020304" pitchFamily="18" charset="0"/>
                <a:cs typeface="Times New Roman" panose="02020603050405020304" pitchFamily="18" charset="0"/>
              </a:rPr>
              <a:t>vno</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Driver name - </a:t>
            </a:r>
            <a:r>
              <a:rPr lang="en-US" sz="3200" dirty="0" err="1">
                <a:latin typeface="Times New Roman" panose="02020603050405020304" pitchFamily="18" charset="0"/>
                <a:cs typeface="Times New Roman" panose="02020603050405020304" pitchFamily="18" charset="0"/>
              </a:rPr>
              <a:t>dname</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Driver mobile number - </a:t>
            </a:r>
            <a:r>
              <a:rPr lang="en-US" sz="3200" dirty="0" err="1">
                <a:latin typeface="Times New Roman" panose="02020603050405020304" pitchFamily="18" charset="0"/>
                <a:cs typeface="Times New Roman" panose="02020603050405020304" pitchFamily="18" charset="0"/>
              </a:rPr>
              <a:t>dmb</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Maximum capacity  of the vehicle - </a:t>
            </a:r>
            <a:r>
              <a:rPr lang="en-US" sz="3200" dirty="0" err="1">
                <a:latin typeface="Times New Roman" panose="02020603050405020304" pitchFamily="18" charset="0"/>
                <a:cs typeface="Times New Roman" panose="02020603050405020304" pitchFamily="18" charset="0"/>
              </a:rPr>
              <a:t>vcap</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7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98AB7-3C03-4127-9161-6B9E17FC3FF2}"/>
              </a:ext>
            </a:extLst>
          </p:cNvPr>
          <p:cNvPicPr>
            <a:picLocks noChangeAspect="1"/>
          </p:cNvPicPr>
          <p:nvPr/>
        </p:nvPicPr>
        <p:blipFill rotWithShape="1">
          <a:blip r:embed="rId2">
            <a:extLst>
              <a:ext uri="{28A0092B-C50C-407E-A947-70E740481C1C}">
                <a14:useLocalDpi xmlns:a14="http://schemas.microsoft.com/office/drawing/2010/main" val="0"/>
              </a:ext>
            </a:extLst>
          </a:blip>
          <a:srcRect r="48767" b="55848"/>
          <a:stretch/>
        </p:blipFill>
        <p:spPr>
          <a:xfrm>
            <a:off x="1007165" y="1771858"/>
            <a:ext cx="12688957" cy="9022038"/>
          </a:xfrm>
          <a:prstGeom prst="rect">
            <a:avLst/>
          </a:prstGeom>
        </p:spPr>
      </p:pic>
      <p:sp>
        <p:nvSpPr>
          <p:cNvPr id="11" name="TextBox 10">
            <a:extLst>
              <a:ext uri="{FF2B5EF4-FFF2-40B4-BE49-F238E27FC236}">
                <a16:creationId xmlns:a16="http://schemas.microsoft.com/office/drawing/2014/main" id="{B820BA4E-751D-4451-A9E4-F0F8F1012268}"/>
              </a:ext>
            </a:extLst>
          </p:cNvPr>
          <p:cNvSpPr txBox="1"/>
          <p:nvPr/>
        </p:nvSpPr>
        <p:spPr>
          <a:xfrm>
            <a:off x="14486284" y="1771858"/>
            <a:ext cx="8691769" cy="9704323"/>
          </a:xfrm>
          <a:prstGeom prst="rect">
            <a:avLst/>
          </a:prstGeom>
          <a:noFill/>
        </p:spPr>
        <p:txBody>
          <a:bodyPr wrap="square">
            <a:spAutoFit/>
          </a:bodyPr>
          <a:lstStyle/>
          <a:p>
            <a:pPr algn="just">
              <a:lnSpc>
                <a:spcPct val="150000"/>
              </a:lnSpc>
            </a:pPr>
            <a:r>
              <a:rPr lang="en-US" sz="3000" dirty="0" err="1">
                <a:latin typeface="Times New Roman" panose="02020603050405020304" pitchFamily="18" charset="0"/>
                <a:cs typeface="Times New Roman" panose="02020603050405020304" pitchFamily="18" charset="0"/>
              </a:rPr>
              <a:t>Vbooking</a:t>
            </a:r>
            <a:r>
              <a:rPr lang="en-US" sz="3000" dirty="0">
                <a:latin typeface="Times New Roman" panose="02020603050405020304" pitchFamily="18" charset="0"/>
                <a:cs typeface="Times New Roman" panose="02020603050405020304" pitchFamily="18" charset="0"/>
              </a:rPr>
              <a:t> table consists of information about the booking made for different vehicles. This table stores the details like :</a:t>
            </a:r>
          </a:p>
          <a:p>
            <a:pPr algn="just">
              <a:lnSpc>
                <a:spcPct val="150000"/>
              </a:lnSpc>
            </a:pPr>
            <a:r>
              <a:rPr lang="en-US" sz="3000" dirty="0">
                <a:latin typeface="Times New Roman" panose="02020603050405020304" pitchFamily="18" charset="0"/>
                <a:cs typeface="Times New Roman" panose="02020603050405020304" pitchFamily="18" charset="0"/>
              </a:rPr>
              <a:t>Farmer ID -fid</a:t>
            </a:r>
          </a:p>
          <a:p>
            <a:pPr algn="just">
              <a:lnSpc>
                <a:spcPct val="150000"/>
              </a:lnSpc>
            </a:pPr>
            <a:r>
              <a:rPr lang="en-US" sz="3000" dirty="0">
                <a:latin typeface="Times New Roman" panose="02020603050405020304" pitchFamily="18" charset="0"/>
                <a:cs typeface="Times New Roman" panose="02020603050405020304" pitchFamily="18" charset="0"/>
              </a:rPr>
              <a:t>Vehicle Number -</a:t>
            </a:r>
            <a:r>
              <a:rPr lang="en-US" sz="3000" dirty="0" err="1">
                <a:latin typeface="Times New Roman" panose="02020603050405020304" pitchFamily="18" charset="0"/>
                <a:cs typeface="Times New Roman" panose="02020603050405020304" pitchFamily="18" charset="0"/>
              </a:rPr>
              <a:t>vno</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Driver Name -</a:t>
            </a:r>
            <a:r>
              <a:rPr lang="en-US" sz="3000" dirty="0" err="1">
                <a:latin typeface="Times New Roman" panose="02020603050405020304" pitchFamily="18" charset="0"/>
                <a:cs typeface="Times New Roman" panose="02020603050405020304" pitchFamily="18" charset="0"/>
              </a:rPr>
              <a:t>dname</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Driver Mobile Number -</a:t>
            </a:r>
            <a:r>
              <a:rPr lang="en-US" sz="3000" dirty="0" err="1">
                <a:latin typeface="Times New Roman" panose="02020603050405020304" pitchFamily="18" charset="0"/>
                <a:cs typeface="Times New Roman" panose="02020603050405020304" pitchFamily="18" charset="0"/>
              </a:rPr>
              <a:t>dmb</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Maximum vehicle </a:t>
            </a:r>
            <a:r>
              <a:rPr lang="en-US" sz="3000" dirty="0" err="1">
                <a:latin typeface="Times New Roman" panose="02020603050405020304" pitchFamily="18" charset="0"/>
                <a:cs typeface="Times New Roman" panose="02020603050405020304" pitchFamily="18" charset="0"/>
              </a:rPr>
              <a:t>capcity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vcap</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From location -</a:t>
            </a:r>
            <a:r>
              <a:rPr lang="en-US" sz="3000" dirty="0" err="1">
                <a:latin typeface="Times New Roman" panose="02020603050405020304" pitchFamily="18" charset="0"/>
                <a:cs typeface="Times New Roman" panose="02020603050405020304" pitchFamily="18" charset="0"/>
              </a:rPr>
              <a:t>lfrom</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To location -</a:t>
            </a:r>
            <a:r>
              <a:rPr lang="en-US" sz="3000" dirty="0" err="1">
                <a:latin typeface="Times New Roman" panose="02020603050405020304" pitchFamily="18" charset="0"/>
                <a:cs typeface="Times New Roman" panose="02020603050405020304" pitchFamily="18" charset="0"/>
              </a:rPr>
              <a:t>lto</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Booking date -</a:t>
            </a:r>
            <a:r>
              <a:rPr lang="en-US" sz="3000" dirty="0" err="1">
                <a:latin typeface="Times New Roman" panose="02020603050405020304" pitchFamily="18" charset="0"/>
                <a:cs typeface="Times New Roman" panose="02020603050405020304" pitchFamily="18" charset="0"/>
              </a:rPr>
              <a:t>sdate</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Booking time -</a:t>
            </a:r>
            <a:r>
              <a:rPr lang="en-US" sz="3000" dirty="0" err="1">
                <a:latin typeface="Times New Roman" panose="02020603050405020304" pitchFamily="18" charset="0"/>
                <a:cs typeface="Times New Roman" panose="02020603050405020304" pitchFamily="18" charset="0"/>
              </a:rPr>
              <a:t>stime</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Capacity required -</a:t>
            </a:r>
            <a:r>
              <a:rPr lang="en-US" sz="3000" dirty="0" err="1">
                <a:latin typeface="Times New Roman" panose="02020603050405020304" pitchFamily="18" charset="0"/>
                <a:cs typeface="Times New Roman" panose="02020603050405020304" pitchFamily="18" charset="0"/>
              </a:rPr>
              <a:t>ccap</a:t>
            </a:r>
            <a:endParaRPr lang="en-US" sz="3000" dirty="0">
              <a:latin typeface="Times New Roman" panose="02020603050405020304" pitchFamily="18" charset="0"/>
              <a:cs typeface="Times New Roman" panose="02020603050405020304" pitchFamily="18" charset="0"/>
            </a:endParaRPr>
          </a:p>
          <a:p>
            <a:pPr algn="just">
              <a:lnSpc>
                <a:spcPct val="150000"/>
              </a:lnSpc>
            </a:pPr>
            <a:r>
              <a:rPr lang="en-US" sz="3000" dirty="0">
                <a:latin typeface="Times New Roman" panose="02020603050405020304" pitchFamily="18" charset="0"/>
                <a:cs typeface="Times New Roman" panose="02020603050405020304" pitchFamily="18" charset="0"/>
              </a:rPr>
              <a:t>Remaining capacity -</a:t>
            </a:r>
            <a:r>
              <a:rPr lang="en-US" sz="3000" dirty="0" err="1">
                <a:latin typeface="Times New Roman" panose="02020603050405020304" pitchFamily="18" charset="0"/>
                <a:cs typeface="Times New Roman" panose="02020603050405020304" pitchFamily="18" charset="0"/>
              </a:rPr>
              <a:t>dstatus</a:t>
            </a:r>
            <a:endParaRPr lang="en-IN"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1F851-906F-476E-8A16-0A449AFA64BA}"/>
              </a:ext>
            </a:extLst>
          </p:cNvPr>
          <p:cNvPicPr>
            <a:picLocks noChangeAspect="1"/>
          </p:cNvPicPr>
          <p:nvPr/>
        </p:nvPicPr>
        <p:blipFill rotWithShape="1">
          <a:blip r:embed="rId2">
            <a:extLst>
              <a:ext uri="{28A0092B-C50C-407E-A947-70E740481C1C}">
                <a14:useLocalDpi xmlns:a14="http://schemas.microsoft.com/office/drawing/2010/main" val="0"/>
              </a:ext>
            </a:extLst>
          </a:blip>
          <a:srcRect r="52337" b="60678"/>
          <a:stretch/>
        </p:blipFill>
        <p:spPr>
          <a:xfrm>
            <a:off x="947531" y="1880774"/>
            <a:ext cx="11403092" cy="8773974"/>
          </a:xfrm>
          <a:prstGeom prst="rect">
            <a:avLst/>
          </a:prstGeom>
        </p:spPr>
      </p:pic>
      <p:sp>
        <p:nvSpPr>
          <p:cNvPr id="5" name="TextBox 4">
            <a:extLst>
              <a:ext uri="{FF2B5EF4-FFF2-40B4-BE49-F238E27FC236}">
                <a16:creationId xmlns:a16="http://schemas.microsoft.com/office/drawing/2014/main" id="{2C49D9B2-F03F-4F79-9987-9430799BA99D}"/>
              </a:ext>
            </a:extLst>
          </p:cNvPr>
          <p:cNvSpPr txBox="1"/>
          <p:nvPr/>
        </p:nvSpPr>
        <p:spPr>
          <a:xfrm>
            <a:off x="13472492" y="3451864"/>
            <a:ext cx="9963977" cy="5174493"/>
          </a:xfrm>
          <a:prstGeom prst="rect">
            <a:avLst/>
          </a:prstGeom>
          <a:noFill/>
        </p:spPr>
        <p:txBody>
          <a:bodyPr wrap="square">
            <a:spAutoFit/>
          </a:bodyPr>
          <a:lstStyle/>
          <a:p>
            <a:pPr algn="just">
              <a:lnSpc>
                <a:spcPct val="150000"/>
              </a:lnSpc>
            </a:pPr>
            <a:r>
              <a:rPr lang="en-US" sz="3200" dirty="0">
                <a:latin typeface="Times New Roman" panose="02020603050405020304" pitchFamily="18" charset="0"/>
                <a:cs typeface="Times New Roman" panose="02020603050405020304" pitchFamily="18" charset="0"/>
              </a:rPr>
              <a:t>Treg table consists of information of the vendors who registered to provide transportation vehicles to the farmers. This table stores the details like </a:t>
            </a:r>
          </a:p>
          <a:p>
            <a:pPr algn="just">
              <a:lnSpc>
                <a:spcPct val="150000"/>
              </a:lnSpc>
            </a:pPr>
            <a:r>
              <a:rPr lang="en-US" sz="3200" dirty="0">
                <a:latin typeface="Times New Roman" panose="02020603050405020304" pitchFamily="18" charset="0"/>
                <a:cs typeface="Times New Roman" panose="02020603050405020304" pitchFamily="18" charset="0"/>
              </a:rPr>
              <a:t>Transport provider id – </a:t>
            </a:r>
            <a:r>
              <a:rPr lang="en-US" sz="3200" dirty="0" err="1">
                <a:latin typeface="Times New Roman" panose="02020603050405020304" pitchFamily="18" charset="0"/>
                <a:cs typeface="Times New Roman" panose="02020603050405020304" pitchFamily="18" charset="0"/>
              </a:rPr>
              <a:t>uid</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Email ID –</a:t>
            </a:r>
            <a:r>
              <a:rPr lang="en-US" sz="3200" dirty="0" err="1">
                <a:latin typeface="Times New Roman" panose="02020603050405020304" pitchFamily="18" charset="0"/>
                <a:cs typeface="Times New Roman" panose="02020603050405020304" pitchFamily="18" charset="0"/>
              </a:rPr>
              <a:t>emid</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Password-pass</a:t>
            </a:r>
          </a:p>
          <a:p>
            <a:pPr algn="just">
              <a:lnSpc>
                <a:spcPct val="150000"/>
              </a:lnSpc>
            </a:pPr>
            <a:r>
              <a:rPr lang="en-US" sz="3200" dirty="0">
                <a:latin typeface="Times New Roman" panose="02020603050405020304" pitchFamily="18" charset="0"/>
                <a:cs typeface="Times New Roman" panose="02020603050405020304" pitchFamily="18" charset="0"/>
              </a:rPr>
              <a:t>Mobile number -</a:t>
            </a:r>
            <a:r>
              <a:rPr lang="en-US" sz="3200" dirty="0" err="1">
                <a:latin typeface="Times New Roman" panose="02020603050405020304" pitchFamily="18" charset="0"/>
                <a:cs typeface="Times New Roman" panose="02020603050405020304" pitchFamily="18" charset="0"/>
              </a:rPr>
              <a:t>mbl</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119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22327-77AE-41DD-92DC-8B6A243D2570}"/>
              </a:ext>
            </a:extLst>
          </p:cNvPr>
          <p:cNvPicPr>
            <a:picLocks noChangeAspect="1"/>
          </p:cNvPicPr>
          <p:nvPr/>
        </p:nvPicPr>
        <p:blipFill rotWithShape="1">
          <a:blip r:embed="rId2">
            <a:extLst>
              <a:ext uri="{28A0092B-C50C-407E-A947-70E740481C1C}">
                <a14:useLocalDpi xmlns:a14="http://schemas.microsoft.com/office/drawing/2010/main" val="0"/>
              </a:ext>
            </a:extLst>
          </a:blip>
          <a:srcRect r="47446" b="28898"/>
          <a:stretch/>
        </p:blipFill>
        <p:spPr>
          <a:xfrm>
            <a:off x="1126435" y="862219"/>
            <a:ext cx="11527098" cy="10965346"/>
          </a:xfrm>
          <a:prstGeom prst="rect">
            <a:avLst/>
          </a:prstGeom>
        </p:spPr>
      </p:pic>
      <p:sp>
        <p:nvSpPr>
          <p:cNvPr id="7" name="TextBox 6">
            <a:extLst>
              <a:ext uri="{FF2B5EF4-FFF2-40B4-BE49-F238E27FC236}">
                <a16:creationId xmlns:a16="http://schemas.microsoft.com/office/drawing/2014/main" id="{70EFE179-2E24-4D9F-8258-3529A6A25F30}"/>
              </a:ext>
            </a:extLst>
          </p:cNvPr>
          <p:cNvSpPr txBox="1"/>
          <p:nvPr/>
        </p:nvSpPr>
        <p:spPr>
          <a:xfrm>
            <a:off x="13750787" y="2916991"/>
            <a:ext cx="9188726" cy="4435830"/>
          </a:xfrm>
          <a:prstGeom prst="rect">
            <a:avLst/>
          </a:prstGeom>
          <a:noFill/>
        </p:spPr>
        <p:txBody>
          <a:bodyPr wrap="square">
            <a:spAutoFit/>
          </a:bodyPr>
          <a:lstStyle/>
          <a:p>
            <a:pPr algn="just">
              <a:lnSpc>
                <a:spcPct val="150000"/>
              </a:lnSpc>
            </a:pPr>
            <a:r>
              <a:rPr lang="en-US" sz="3200" dirty="0">
                <a:latin typeface="Times New Roman" panose="02020603050405020304" pitchFamily="18" charset="0"/>
                <a:cs typeface="Times New Roman" panose="02020603050405020304" pitchFamily="18" charset="0"/>
              </a:rPr>
              <a:t>Farmer table consists of information about the farmer who </a:t>
            </a:r>
            <a:r>
              <a:rPr lang="en-US" sz="3200" dirty="0" err="1">
                <a:latin typeface="Times New Roman" panose="02020603050405020304" pitchFamily="18" charset="0"/>
                <a:cs typeface="Times New Roman" panose="02020603050405020304" pitchFamily="18" charset="0"/>
              </a:rPr>
              <a:t>registered.This</a:t>
            </a:r>
            <a:r>
              <a:rPr lang="en-US" sz="3200" dirty="0">
                <a:latin typeface="Times New Roman" panose="02020603050405020304" pitchFamily="18" charset="0"/>
                <a:cs typeface="Times New Roman" panose="02020603050405020304" pitchFamily="18" charset="0"/>
              </a:rPr>
              <a:t> table stores the details like:</a:t>
            </a:r>
          </a:p>
          <a:p>
            <a:pPr algn="just">
              <a:lnSpc>
                <a:spcPct val="150000"/>
              </a:lnSpc>
            </a:pPr>
            <a:r>
              <a:rPr lang="en-US" sz="3200" dirty="0">
                <a:latin typeface="Times New Roman" panose="02020603050405020304" pitchFamily="18" charset="0"/>
                <a:cs typeface="Times New Roman" panose="02020603050405020304" pitchFamily="18" charset="0"/>
              </a:rPr>
              <a:t>Farmer id - </a:t>
            </a:r>
            <a:r>
              <a:rPr lang="en-US" sz="3200" dirty="0" err="1">
                <a:latin typeface="Times New Roman" panose="02020603050405020304" pitchFamily="18" charset="0"/>
                <a:cs typeface="Times New Roman" panose="02020603050405020304" pitchFamily="18" charset="0"/>
              </a:rPr>
              <a:t>uid</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Email id -</a:t>
            </a:r>
            <a:r>
              <a:rPr lang="en-US" sz="3200" dirty="0" err="1">
                <a:latin typeface="Times New Roman" panose="02020603050405020304" pitchFamily="18" charset="0"/>
                <a:cs typeface="Times New Roman" panose="02020603050405020304" pitchFamily="18" charset="0"/>
              </a:rPr>
              <a:t>emid</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Password -</a:t>
            </a:r>
            <a:r>
              <a:rPr lang="en-US" sz="3200" dirty="0" err="1">
                <a:latin typeface="Times New Roman" panose="02020603050405020304" pitchFamily="18" charset="0"/>
                <a:cs typeface="Times New Roman" panose="02020603050405020304" pitchFamily="18" charset="0"/>
              </a:rPr>
              <a:t>pwd</a:t>
            </a:r>
            <a:endParaRPr lang="en-US" sz="3200" dirty="0">
              <a:latin typeface="Times New Roman" panose="02020603050405020304" pitchFamily="18" charset="0"/>
              <a:cs typeface="Times New Roman" panose="02020603050405020304" pitchFamily="18" charset="0"/>
            </a:endParaRPr>
          </a:p>
          <a:p>
            <a:pPr algn="just">
              <a:lnSpc>
                <a:spcPct val="150000"/>
              </a:lnSpc>
            </a:pPr>
            <a:r>
              <a:rPr lang="en-US" sz="3200" dirty="0">
                <a:latin typeface="Times New Roman" panose="02020603050405020304" pitchFamily="18" charset="0"/>
                <a:cs typeface="Times New Roman" panose="02020603050405020304" pitchFamily="18" charset="0"/>
              </a:rPr>
              <a:t>Mobile number -</a:t>
            </a:r>
            <a:r>
              <a:rPr lang="en-US" sz="3200" dirty="0" err="1">
                <a:latin typeface="Times New Roman" panose="02020603050405020304" pitchFamily="18" charset="0"/>
                <a:cs typeface="Times New Roman" panose="02020603050405020304" pitchFamily="18" charset="0"/>
              </a:rPr>
              <a:t>mbl</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8207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onclusion:"/>
          <p:cNvSpPr txBox="1"/>
          <p:nvPr/>
        </p:nvSpPr>
        <p:spPr>
          <a:xfrm>
            <a:off x="180787" y="272272"/>
            <a:ext cx="22479006" cy="2386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lang="en-US" dirty="0"/>
              <a:t>Results and test cases</a:t>
            </a:r>
            <a:r>
              <a:rPr dirty="0"/>
              <a:t>:</a:t>
            </a:r>
          </a:p>
        </p:txBody>
      </p:sp>
      <p:graphicFrame>
        <p:nvGraphicFramePr>
          <p:cNvPr id="4" name="Table 3">
            <a:extLst>
              <a:ext uri="{FF2B5EF4-FFF2-40B4-BE49-F238E27FC236}">
                <a16:creationId xmlns:a16="http://schemas.microsoft.com/office/drawing/2014/main" id="{3DD2B3EC-4A40-1B43-8113-84EA331EB2E1}"/>
              </a:ext>
            </a:extLst>
          </p:cNvPr>
          <p:cNvGraphicFramePr>
            <a:graphicFrameLocks noGrp="1"/>
          </p:cNvGraphicFramePr>
          <p:nvPr>
            <p:extLst>
              <p:ext uri="{D42A27DB-BD31-4B8C-83A1-F6EECF244321}">
                <p14:modId xmlns:p14="http://schemas.microsoft.com/office/powerpoint/2010/main" val="2463680606"/>
              </p:ext>
            </p:extLst>
          </p:nvPr>
        </p:nvGraphicFramePr>
        <p:xfrm>
          <a:off x="2888673" y="3532909"/>
          <a:ext cx="18433473" cy="9545205"/>
        </p:xfrm>
        <a:graphic>
          <a:graphicData uri="http://schemas.openxmlformats.org/drawingml/2006/table">
            <a:tbl>
              <a:tblPr firstRow="1">
                <a:tableStyleId>{5940675A-B579-460E-94D1-54222C63F5DA}</a:tableStyleId>
              </a:tblPr>
              <a:tblGrid>
                <a:gridCol w="1859868">
                  <a:extLst>
                    <a:ext uri="{9D8B030D-6E8A-4147-A177-3AD203B41FA5}">
                      <a16:colId xmlns:a16="http://schemas.microsoft.com/office/drawing/2014/main" val="3221760994"/>
                    </a:ext>
                  </a:extLst>
                </a:gridCol>
                <a:gridCol w="5513523">
                  <a:extLst>
                    <a:ext uri="{9D8B030D-6E8A-4147-A177-3AD203B41FA5}">
                      <a16:colId xmlns:a16="http://schemas.microsoft.com/office/drawing/2014/main" val="1272674593"/>
                    </a:ext>
                  </a:extLst>
                </a:gridCol>
                <a:gridCol w="3686694">
                  <a:extLst>
                    <a:ext uri="{9D8B030D-6E8A-4147-A177-3AD203B41FA5}">
                      <a16:colId xmlns:a16="http://schemas.microsoft.com/office/drawing/2014/main" val="2767238763"/>
                    </a:ext>
                  </a:extLst>
                </a:gridCol>
                <a:gridCol w="3686694">
                  <a:extLst>
                    <a:ext uri="{9D8B030D-6E8A-4147-A177-3AD203B41FA5}">
                      <a16:colId xmlns:a16="http://schemas.microsoft.com/office/drawing/2014/main" val="2738242558"/>
                    </a:ext>
                  </a:extLst>
                </a:gridCol>
                <a:gridCol w="3686694">
                  <a:extLst>
                    <a:ext uri="{9D8B030D-6E8A-4147-A177-3AD203B41FA5}">
                      <a16:colId xmlns:a16="http://schemas.microsoft.com/office/drawing/2014/main" val="677793302"/>
                    </a:ext>
                  </a:extLst>
                </a:gridCol>
              </a:tblGrid>
              <a:tr h="1579418">
                <a:tc>
                  <a:txBody>
                    <a:bodyPr/>
                    <a:lstStyle/>
                    <a:p>
                      <a:pPr algn="ctr" defTabSz="914400">
                        <a:defRPr sz="1800">
                          <a:solidFill>
                            <a:srgbClr val="000000"/>
                          </a:solidFill>
                        </a:defRPr>
                      </a:pPr>
                      <a:r>
                        <a:rPr lang="en-IN" sz="3100" b="1" dirty="0" err="1">
                          <a:solidFill>
                            <a:srgbClr val="414141"/>
                          </a:solidFill>
                        </a:rPr>
                        <a:t>S.No</a:t>
                      </a:r>
                      <a:endParaRPr lang="en-IN" sz="3100" b="1" dirty="0">
                        <a:solidFill>
                          <a:srgbClr val="414141"/>
                        </a:solidFill>
                      </a:endParaRPr>
                    </a:p>
                  </a:txBody>
                  <a:tcPr marL="45720" marR="45720" anchor="ctr" horzOverflow="overflow"/>
                </a:tc>
                <a:tc>
                  <a:txBody>
                    <a:bodyPr/>
                    <a:lstStyle/>
                    <a:p>
                      <a:pPr algn="ctr" defTabSz="914400">
                        <a:defRPr sz="1800">
                          <a:solidFill>
                            <a:srgbClr val="000000"/>
                          </a:solidFill>
                        </a:defRPr>
                      </a:pPr>
                      <a:r>
                        <a:rPr lang="en-IN" sz="3100" b="1" dirty="0">
                          <a:solidFill>
                            <a:srgbClr val="414141"/>
                          </a:solidFill>
                        </a:rPr>
                        <a:t>Input </a:t>
                      </a:r>
                    </a:p>
                  </a:txBody>
                  <a:tcPr marL="45720" marR="45720" anchor="ctr" horzOverflow="overflow"/>
                </a:tc>
                <a:tc>
                  <a:txBody>
                    <a:bodyPr/>
                    <a:lstStyle/>
                    <a:p>
                      <a:pPr algn="ctr" defTabSz="914400">
                        <a:defRPr sz="1800">
                          <a:solidFill>
                            <a:srgbClr val="000000"/>
                          </a:solidFill>
                        </a:defRPr>
                      </a:pPr>
                      <a:r>
                        <a:rPr lang="en-IN" sz="3100" b="1" dirty="0">
                          <a:solidFill>
                            <a:srgbClr val="414141"/>
                          </a:solidFill>
                        </a:rPr>
                        <a:t>Expected output</a:t>
                      </a:r>
                    </a:p>
                  </a:txBody>
                  <a:tcPr marL="45720" marR="45720" anchor="ctr" horzOverflow="overflow"/>
                </a:tc>
                <a:tc>
                  <a:txBody>
                    <a:bodyPr/>
                    <a:lstStyle/>
                    <a:p>
                      <a:pPr algn="ctr" defTabSz="914400">
                        <a:defRPr sz="1800">
                          <a:solidFill>
                            <a:srgbClr val="000000"/>
                          </a:solidFill>
                        </a:defRPr>
                      </a:pPr>
                      <a:r>
                        <a:rPr lang="en-IN" sz="3100" b="1" dirty="0">
                          <a:solidFill>
                            <a:srgbClr val="414141"/>
                          </a:solidFill>
                        </a:rPr>
                        <a:t>Actual Output</a:t>
                      </a:r>
                    </a:p>
                  </a:txBody>
                  <a:tcPr marL="45720" marR="45720" anchor="ctr" horzOverflow="overflow"/>
                </a:tc>
                <a:tc>
                  <a:txBody>
                    <a:bodyPr/>
                    <a:lstStyle/>
                    <a:p>
                      <a:pPr algn="ctr" defTabSz="914400">
                        <a:defRPr sz="1800">
                          <a:solidFill>
                            <a:srgbClr val="000000"/>
                          </a:solidFill>
                        </a:defRPr>
                      </a:pPr>
                      <a:r>
                        <a:rPr lang="en-IN" sz="3100" b="1" dirty="0">
                          <a:solidFill>
                            <a:srgbClr val="414141"/>
                          </a:solidFill>
                        </a:rPr>
                        <a:t>Result  pass/Fail</a:t>
                      </a:r>
                    </a:p>
                  </a:txBody>
                  <a:tcPr marL="45720" marR="45720" anchor="ctr" horzOverflow="overflow"/>
                </a:tc>
                <a:extLst>
                  <a:ext uri="{0D108BD9-81ED-4DB2-BD59-A6C34878D82A}">
                    <a16:rowId xmlns:a16="http://schemas.microsoft.com/office/drawing/2014/main" val="2013109190"/>
                  </a:ext>
                </a:extLst>
              </a:tr>
              <a:tr h="1833903">
                <a:tc>
                  <a:txBody>
                    <a:bodyPr/>
                    <a:lstStyle/>
                    <a:p>
                      <a:pPr algn="ctr" defTabSz="914400">
                        <a:defRPr sz="1800">
                          <a:solidFill>
                            <a:srgbClr val="000000"/>
                          </a:solidFill>
                        </a:defRPr>
                      </a:pPr>
                      <a:r>
                        <a:rPr lang="en-IN" sz="3100" dirty="0"/>
                        <a:t>1</a:t>
                      </a:r>
                    </a:p>
                  </a:txBody>
                  <a:tcPr marL="45720" marR="45720" anchor="ctr" horzOverflow="overflow"/>
                </a:tc>
                <a:tc>
                  <a:txBody>
                    <a:bodyPr/>
                    <a:lstStyle/>
                    <a:p>
                      <a:pPr algn="ctr" defTabSz="914400">
                        <a:defRPr sz="1800">
                          <a:solidFill>
                            <a:srgbClr val="000000"/>
                          </a:solidFill>
                        </a:defRPr>
                      </a:pPr>
                      <a:r>
                        <a:rPr lang="en-IN" sz="3100" dirty="0"/>
                        <a:t>Registering with </a:t>
                      </a:r>
                      <a:r>
                        <a:rPr lang="en-IN" sz="3100"/>
                        <a:t>same user id</a:t>
                      </a:r>
                      <a:endParaRPr lang="en-IN" sz="3100" dirty="0"/>
                    </a:p>
                  </a:txBody>
                  <a:tcPr marL="45720" marR="45720" anchor="ctr" horzOverflow="overflow"/>
                </a:tc>
                <a:tc>
                  <a:txBody>
                    <a:bodyPr/>
                    <a:lstStyle/>
                    <a:p>
                      <a:pPr algn="ctr" defTabSz="914400">
                        <a:defRPr sz="1800">
                          <a:solidFill>
                            <a:srgbClr val="000000"/>
                          </a:solidFill>
                        </a:defRPr>
                      </a:pPr>
                      <a:r>
                        <a:rPr lang="en-IN" sz="3100" dirty="0"/>
                        <a:t>User Id already exists</a:t>
                      </a:r>
                    </a:p>
                  </a:txBody>
                  <a:tcPr marL="45720" marR="45720" anchor="ctr" horzOverflow="overflow"/>
                </a:tc>
                <a:tc>
                  <a:txBody>
                    <a:bodyPr/>
                    <a:lstStyle/>
                    <a:p>
                      <a:pPr algn="ctr" defTabSz="914400">
                        <a:defRPr sz="1800">
                          <a:solidFill>
                            <a:srgbClr val="000000"/>
                          </a:solidFill>
                        </a:defRPr>
                      </a:pPr>
                      <a:r>
                        <a:rPr lang="en-IN" sz="3100" dirty="0"/>
                        <a:t>User ID already exists</a:t>
                      </a:r>
                    </a:p>
                  </a:txBody>
                  <a:tcPr marL="45720" marR="45720" anchor="ctr" horzOverflow="overflow"/>
                </a:tc>
                <a:tc>
                  <a:txBody>
                    <a:bodyPr/>
                    <a:lstStyle/>
                    <a:p>
                      <a:pPr algn="ctr" defTabSz="914400">
                        <a:defRPr sz="1800">
                          <a:solidFill>
                            <a:srgbClr val="000000"/>
                          </a:solidFill>
                        </a:defRPr>
                      </a:pPr>
                      <a:r>
                        <a:rPr lang="en-IN" sz="3100" dirty="0"/>
                        <a:t>Pass</a:t>
                      </a:r>
                    </a:p>
                  </a:txBody>
                  <a:tcPr marL="45720" marR="45720" anchor="ctr" horzOverflow="overflow"/>
                </a:tc>
                <a:extLst>
                  <a:ext uri="{0D108BD9-81ED-4DB2-BD59-A6C34878D82A}">
                    <a16:rowId xmlns:a16="http://schemas.microsoft.com/office/drawing/2014/main" val="905367536"/>
                  </a:ext>
                </a:extLst>
              </a:tr>
              <a:tr h="1833903">
                <a:tc>
                  <a:txBody>
                    <a:bodyPr/>
                    <a:lstStyle/>
                    <a:p>
                      <a:pPr algn="ctr" defTabSz="914400">
                        <a:defRPr sz="1800">
                          <a:solidFill>
                            <a:srgbClr val="000000"/>
                          </a:solidFill>
                        </a:defRPr>
                      </a:pPr>
                      <a:r>
                        <a:rPr lang="en-IN" sz="3100" dirty="0"/>
                        <a:t>2</a:t>
                      </a:r>
                    </a:p>
                  </a:txBody>
                  <a:tcPr marL="45720" marR="45720" anchor="ctr" horzOverflow="overflow"/>
                </a:tc>
                <a:tc>
                  <a:txBody>
                    <a:bodyPr/>
                    <a:lstStyle/>
                    <a:p>
                      <a:pPr algn="ctr" defTabSz="914400">
                        <a:defRPr sz="1800">
                          <a:solidFill>
                            <a:srgbClr val="000000"/>
                          </a:solidFill>
                        </a:defRPr>
                      </a:pPr>
                      <a:r>
                        <a:rPr lang="en-IN" sz="3100" dirty="0"/>
                        <a:t>If username and password is given wrong </a:t>
                      </a:r>
                    </a:p>
                  </a:txBody>
                  <a:tcPr marL="45720" marR="45720" anchor="ctr" horzOverflow="overflow"/>
                </a:tc>
                <a:tc>
                  <a:txBody>
                    <a:bodyPr/>
                    <a:lstStyle/>
                    <a:p>
                      <a:pPr algn="ctr" defTabSz="914400">
                        <a:defRPr sz="1800">
                          <a:solidFill>
                            <a:srgbClr val="000000"/>
                          </a:solidFill>
                        </a:defRPr>
                      </a:pPr>
                      <a:r>
                        <a:rPr lang="en-IN" sz="3100" dirty="0"/>
                        <a:t>Login failed</a:t>
                      </a:r>
                    </a:p>
                  </a:txBody>
                  <a:tcPr marL="45720" marR="45720" anchor="ctr" horzOverflow="overflow"/>
                </a:tc>
                <a:tc>
                  <a:txBody>
                    <a:bodyPr/>
                    <a:lstStyle/>
                    <a:p>
                      <a:pPr algn="ctr" defTabSz="914400">
                        <a:defRPr sz="1800">
                          <a:solidFill>
                            <a:srgbClr val="000000"/>
                          </a:solidFill>
                        </a:defRPr>
                      </a:pPr>
                      <a:r>
                        <a:rPr lang="en-IN" sz="3100" dirty="0"/>
                        <a:t>Login failed</a:t>
                      </a:r>
                    </a:p>
                  </a:txBody>
                  <a:tcPr marL="45720" marR="45720" anchor="ctr" horzOverflow="overflow"/>
                </a:tc>
                <a:tc>
                  <a:txBody>
                    <a:bodyPr/>
                    <a:lstStyle/>
                    <a:p>
                      <a:pPr algn="ctr" defTabSz="914400">
                        <a:defRPr sz="1800">
                          <a:solidFill>
                            <a:srgbClr val="000000"/>
                          </a:solidFill>
                        </a:defRPr>
                      </a:pPr>
                      <a:r>
                        <a:rPr lang="en-IN" sz="3100"/>
                        <a:t>Pass</a:t>
                      </a:r>
                    </a:p>
                  </a:txBody>
                  <a:tcPr marL="45720" marR="45720" anchor="ctr" horzOverflow="overflow"/>
                </a:tc>
                <a:extLst>
                  <a:ext uri="{0D108BD9-81ED-4DB2-BD59-A6C34878D82A}">
                    <a16:rowId xmlns:a16="http://schemas.microsoft.com/office/drawing/2014/main" val="2080396050"/>
                  </a:ext>
                </a:extLst>
              </a:tr>
              <a:tr h="1788889">
                <a:tc>
                  <a:txBody>
                    <a:bodyPr/>
                    <a:lstStyle/>
                    <a:p>
                      <a:pPr algn="ctr" defTabSz="914400">
                        <a:defRPr sz="1800">
                          <a:solidFill>
                            <a:srgbClr val="000000"/>
                          </a:solidFill>
                        </a:defRPr>
                      </a:pPr>
                      <a:r>
                        <a:rPr lang="en-IN" sz="3100" dirty="0"/>
                        <a:t>3</a:t>
                      </a:r>
                    </a:p>
                  </a:txBody>
                  <a:tcPr marL="45720" marR="45720" anchor="ctr" horzOverflow="overflow"/>
                </a:tc>
                <a:tc>
                  <a:txBody>
                    <a:bodyPr/>
                    <a:lstStyle/>
                    <a:p>
                      <a:pPr algn="ctr" defTabSz="914400">
                        <a:defRPr sz="1800">
                          <a:solidFill>
                            <a:srgbClr val="000000"/>
                          </a:solidFill>
                        </a:defRPr>
                      </a:pPr>
                      <a:r>
                        <a:rPr lang="en-IN" sz="3100" dirty="0"/>
                        <a:t>Overloading vehicle while booking it for first time</a:t>
                      </a:r>
                    </a:p>
                  </a:txBody>
                  <a:tcPr marL="45720" marR="45720" anchor="ctr" horzOverflow="overflow"/>
                </a:tc>
                <a:tc>
                  <a:txBody>
                    <a:bodyPr/>
                    <a:lstStyle/>
                    <a:p>
                      <a:pPr algn="ctr" defTabSz="914400">
                        <a:defRPr sz="1800">
                          <a:solidFill>
                            <a:srgbClr val="000000"/>
                          </a:solidFill>
                        </a:defRPr>
                      </a:pPr>
                      <a:r>
                        <a:rPr lang="en-IN" sz="3100" dirty="0"/>
                        <a:t>Vehicle overloaded first</a:t>
                      </a:r>
                    </a:p>
                  </a:txBody>
                  <a:tcPr marL="45720" marR="45720" anchor="ctr" horzOverflow="overflow"/>
                </a:tc>
                <a:tc>
                  <a:txBody>
                    <a:bodyPr/>
                    <a:lstStyle/>
                    <a:p>
                      <a:pPr algn="ctr" defTabSz="914400">
                        <a:defRPr sz="1800">
                          <a:solidFill>
                            <a:srgbClr val="000000"/>
                          </a:solidFill>
                        </a:defRPr>
                      </a:pPr>
                      <a:r>
                        <a:rPr lang="en-IN" sz="3100" dirty="0"/>
                        <a:t>Vehicle overloaded first</a:t>
                      </a:r>
                    </a:p>
                  </a:txBody>
                  <a:tcPr marL="45720" marR="45720" anchor="ctr" horzOverflow="overflow"/>
                </a:tc>
                <a:tc>
                  <a:txBody>
                    <a:bodyPr/>
                    <a:lstStyle/>
                    <a:p>
                      <a:pPr algn="ctr" defTabSz="914400">
                        <a:defRPr sz="1800">
                          <a:solidFill>
                            <a:srgbClr val="000000"/>
                          </a:solidFill>
                        </a:defRPr>
                      </a:pPr>
                      <a:r>
                        <a:rPr lang="en-IN" sz="3100" dirty="0"/>
                        <a:t>Pass</a:t>
                      </a:r>
                    </a:p>
                  </a:txBody>
                  <a:tcPr marL="45720" marR="45720" anchor="ctr" horzOverflow="overflow"/>
                </a:tc>
                <a:extLst>
                  <a:ext uri="{0D108BD9-81ED-4DB2-BD59-A6C34878D82A}">
                    <a16:rowId xmlns:a16="http://schemas.microsoft.com/office/drawing/2014/main" val="2333696219"/>
                  </a:ext>
                </a:extLst>
              </a:tr>
              <a:tr h="2509092">
                <a:tc>
                  <a:txBody>
                    <a:bodyPr/>
                    <a:lstStyle/>
                    <a:p>
                      <a:pPr algn="ctr" defTabSz="914400">
                        <a:defRPr sz="1800">
                          <a:solidFill>
                            <a:srgbClr val="000000"/>
                          </a:solidFill>
                        </a:defRPr>
                      </a:pPr>
                      <a:r>
                        <a:rPr lang="en-IN" sz="3100" dirty="0"/>
                        <a:t>4</a:t>
                      </a:r>
                    </a:p>
                  </a:txBody>
                  <a:tcPr marL="45720" marR="45720" anchor="ctr" horzOverflow="overflow"/>
                </a:tc>
                <a:tc>
                  <a:txBody>
                    <a:bodyPr/>
                    <a:lstStyle/>
                    <a:p>
                      <a:pPr algn="ctr" defTabSz="914400">
                        <a:defRPr sz="1800">
                          <a:solidFill>
                            <a:srgbClr val="000000"/>
                          </a:solidFill>
                        </a:defRPr>
                      </a:pPr>
                      <a:r>
                        <a:rPr lang="en-IN" sz="3100" dirty="0"/>
                        <a:t>Overloading vehicle while booking it (but not first time)</a:t>
                      </a:r>
                    </a:p>
                  </a:txBody>
                  <a:tcPr marL="45720" marR="45720" anchor="ctr" horzOverflow="overflow"/>
                </a:tc>
                <a:tc>
                  <a:txBody>
                    <a:bodyPr/>
                    <a:lstStyle/>
                    <a:p>
                      <a:pPr algn="ctr" defTabSz="914400">
                        <a:defRPr sz="1800">
                          <a:solidFill>
                            <a:srgbClr val="000000"/>
                          </a:solidFill>
                        </a:defRPr>
                      </a:pPr>
                      <a:r>
                        <a:rPr lang="en-IN" sz="3100" dirty="0"/>
                        <a:t>Vehicle overloaded last</a:t>
                      </a:r>
                    </a:p>
                  </a:txBody>
                  <a:tcPr marL="45720" marR="4572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000000"/>
                          </a:solidFill>
                        </a:defRPr>
                      </a:pPr>
                      <a:r>
                        <a:rPr kumimoji="0" lang="en-IN" sz="3100" b="0" i="0" u="none" strike="noStrike" kern="1200" cap="none" spc="0" normalizeH="0" baseline="0" noProof="0" dirty="0">
                          <a:ln>
                            <a:noFill/>
                          </a:ln>
                          <a:solidFill>
                            <a:srgbClr val="000000"/>
                          </a:solidFill>
                          <a:effectLst/>
                          <a:uLnTx/>
                          <a:uFillTx/>
                          <a:latin typeface="+mn-lt"/>
                          <a:ea typeface="+mn-ea"/>
                          <a:cs typeface="+mn-cs"/>
                        </a:rPr>
                        <a:t>Vehicle overloaded last</a:t>
                      </a:r>
                    </a:p>
                  </a:txBody>
                  <a:tcPr marL="45720" marR="45720" anchor="ctr" horzOverflow="overflow"/>
                </a:tc>
                <a:tc>
                  <a:txBody>
                    <a:bodyPr/>
                    <a:lstStyle/>
                    <a:p>
                      <a:pPr algn="ctr" defTabSz="914400">
                        <a:defRPr sz="1800">
                          <a:solidFill>
                            <a:srgbClr val="000000"/>
                          </a:solidFill>
                        </a:defRPr>
                      </a:pPr>
                      <a:r>
                        <a:rPr lang="en-IN" sz="3100" dirty="0"/>
                        <a:t>Pass</a:t>
                      </a:r>
                    </a:p>
                  </a:txBody>
                  <a:tcPr marL="45720" marR="45720" anchor="ctr" horzOverflow="overflow"/>
                </a:tc>
                <a:extLst>
                  <a:ext uri="{0D108BD9-81ED-4DB2-BD59-A6C34878D82A}">
                    <a16:rowId xmlns:a16="http://schemas.microsoft.com/office/drawing/2014/main" val="3369015766"/>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ntents:"/>
          <p:cNvSpPr txBox="1">
            <a:spLocks noGrp="1"/>
          </p:cNvSpPr>
          <p:nvPr>
            <p:ph type="title"/>
          </p:nvPr>
        </p:nvSpPr>
        <p:spPr>
          <a:xfrm>
            <a:off x="1197700" y="1136650"/>
            <a:ext cx="22479006" cy="1663700"/>
          </a:xfrm>
          <a:prstGeom prst="rect">
            <a:avLst/>
          </a:prstGeom>
        </p:spPr>
        <p:txBody>
          <a:bodyPr/>
          <a:lstStyle>
            <a:lvl1pPr algn="l">
              <a:defRPr b="1" i="1">
                <a:solidFill>
                  <a:srgbClr val="304975"/>
                </a:solidFill>
                <a:latin typeface="Times New Roman"/>
                <a:ea typeface="Times New Roman"/>
                <a:cs typeface="Times New Roman"/>
                <a:sym typeface="Times New Roman"/>
              </a:defRPr>
            </a:lvl1pPr>
          </a:lstStyle>
          <a:p>
            <a:r>
              <a:rPr dirty="0"/>
              <a:t>Contents:</a:t>
            </a:r>
          </a:p>
        </p:txBody>
      </p:sp>
      <p:sp>
        <p:nvSpPr>
          <p:cNvPr id="151" name="Introduction…"/>
          <p:cNvSpPr txBox="1">
            <a:spLocks noGrp="1"/>
          </p:cNvSpPr>
          <p:nvPr>
            <p:ph type="body" idx="1"/>
          </p:nvPr>
        </p:nvSpPr>
        <p:spPr>
          <a:xfrm>
            <a:off x="956930" y="3062177"/>
            <a:ext cx="22837054" cy="10100930"/>
          </a:xfrm>
          <a:prstGeom prst="rect">
            <a:avLst/>
          </a:prstGeom>
        </p:spPr>
        <p:txBody>
          <a:bodyPr>
            <a:normAutofit fontScale="92500" lnSpcReduction="10000"/>
          </a:bodyPr>
          <a:lstStyle/>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 Introduction</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 Existing System</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 Proposed System</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 Objectives</a:t>
            </a:r>
            <a:endParaRPr lang="en-US" sz="4400" dirty="0"/>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lang="en-US" sz="4400" dirty="0"/>
              <a:t>Architecture</a:t>
            </a:r>
            <a:endParaRPr sz="4400" dirty="0"/>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Use case Diagram</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 Requirements</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Modules</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 Design</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Database Implementation</a:t>
            </a:r>
            <a:endParaRPr lang="en-US" sz="4400" dirty="0"/>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lang="en-US" sz="4400" dirty="0"/>
              <a:t>Results &amp; Test cases</a:t>
            </a:r>
            <a:endParaRPr sz="4400" dirty="0"/>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sz="4400" dirty="0"/>
              <a:t>Conclusion</a:t>
            </a:r>
            <a:r>
              <a:rPr lang="en-US" sz="4400" dirty="0"/>
              <a:t> and Future scope</a:t>
            </a:r>
          </a:p>
          <a:p>
            <a:pPr marL="948722" indent="-571500" defTabSz="510819">
              <a:spcBef>
                <a:spcPts val="2000"/>
              </a:spcBef>
              <a:buClr>
                <a:srgbClr val="527092"/>
              </a:buClr>
              <a:buSzPct val="100000"/>
              <a:buFont typeface="Wingdings" panose="05000000000000000000" pitchFamily="2" charset="2"/>
              <a:buChar char="Ø"/>
              <a:defRPr sz="3000">
                <a:solidFill>
                  <a:srgbClr val="000000"/>
                </a:solidFill>
              </a:defRPr>
            </a:pPr>
            <a:r>
              <a:rPr lang="en-US" sz="4400" dirty="0"/>
              <a:t>References</a:t>
            </a:r>
            <a:endParaRPr sz="44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he app designed “Yield Drive” is a user friendly, simple and easily accessible app which makes it feasible for farmers to transport the crop yield produced in a cost efficient manner. Space of transport vehicle can also be used efficiently."/>
          <p:cNvSpPr txBox="1">
            <a:spLocks noGrp="1"/>
          </p:cNvSpPr>
          <p:nvPr>
            <p:ph type="body" idx="1"/>
          </p:nvPr>
        </p:nvSpPr>
        <p:spPr>
          <a:xfrm>
            <a:off x="773078" y="3946590"/>
            <a:ext cx="22479006" cy="6877354"/>
          </a:xfrm>
          <a:prstGeom prst="rect">
            <a:avLst/>
          </a:prstGeom>
        </p:spPr>
        <p:txBody>
          <a:bodyPr>
            <a:normAutofit/>
          </a:bodyPr>
          <a:lstStyle>
            <a:lvl1pPr marL="0" marR="5080" indent="12700" defTabSz="914400">
              <a:lnSpc>
                <a:spcPct val="150000"/>
              </a:lnSpc>
              <a:spcBef>
                <a:spcPts val="200"/>
              </a:spcBef>
              <a:buSzTx/>
              <a:buNone/>
              <a:defRPr sz="3600" spc="-100">
                <a:solidFill>
                  <a:srgbClr val="000000"/>
                </a:solidFill>
                <a:latin typeface="Times New Roman"/>
                <a:ea typeface="Times New Roman"/>
                <a:cs typeface="Times New Roman"/>
                <a:sym typeface="Times New Roman"/>
              </a:defRPr>
            </a:lvl1pPr>
          </a:lstStyle>
          <a:p>
            <a:r>
              <a:rPr dirty="0"/>
              <a:t>The app designed “Yield Drive” is a user friendly, simple and easily accessible app which makes it feasible for farmers to transport the crop yield produced in a cost</a:t>
            </a:r>
            <a:r>
              <a:rPr lang="en-US" dirty="0"/>
              <a:t> </a:t>
            </a:r>
            <a:r>
              <a:rPr dirty="0"/>
              <a:t>efficient manner. Space of transport vehicle can also be used efficiently.</a:t>
            </a:r>
            <a:endParaRPr lang="en-US" dirty="0"/>
          </a:p>
          <a:p>
            <a:endParaRPr lang="en-IN" dirty="0"/>
          </a:p>
          <a:p>
            <a:r>
              <a:rPr lang="en-IN" dirty="0"/>
              <a:t>In future enhancement we can add the GPS system in this application then farmers get the live location, we can also add the billing system into this application. </a:t>
            </a:r>
          </a:p>
          <a:p>
            <a:endParaRPr dirty="0"/>
          </a:p>
        </p:txBody>
      </p:sp>
      <p:sp>
        <p:nvSpPr>
          <p:cNvPr id="204" name="Conclusion:"/>
          <p:cNvSpPr txBox="1"/>
          <p:nvPr/>
        </p:nvSpPr>
        <p:spPr>
          <a:xfrm>
            <a:off x="1151171" y="1149350"/>
            <a:ext cx="22479006" cy="2386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dirty="0"/>
              <a:t>Conclusion</a:t>
            </a:r>
            <a:r>
              <a:rPr lang="en-US" dirty="0"/>
              <a:t> and Future Scope</a:t>
            </a:r>
            <a:r>
              <a:rPr dirty="0"/>
              <a:t>:</a:t>
            </a:r>
          </a:p>
        </p:txBody>
      </p:sp>
    </p:spTree>
    <p:extLst>
      <p:ext uri="{BB962C8B-B14F-4D97-AF65-F5344CB8AC3E}">
        <p14:creationId xmlns:p14="http://schemas.microsoft.com/office/powerpoint/2010/main" val="135976572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he app designed “Yield Drive” is a user friendly, simple and easily accessible app which makes it feasible for farmers to transport the crop yield produced in a cost efficient manner. Space of transport vehicle can also be used efficiently."/>
          <p:cNvSpPr txBox="1">
            <a:spLocks noGrp="1"/>
          </p:cNvSpPr>
          <p:nvPr>
            <p:ph type="body" idx="1"/>
          </p:nvPr>
        </p:nvSpPr>
        <p:spPr>
          <a:xfrm>
            <a:off x="773077" y="3946590"/>
            <a:ext cx="22857099" cy="8429708"/>
          </a:xfrm>
          <a:prstGeom prst="rect">
            <a:avLst/>
          </a:prstGeom>
        </p:spPr>
        <p:txBody>
          <a:bodyPr>
            <a:normAutofit fontScale="70000" lnSpcReduction="20000"/>
          </a:bodyPr>
          <a:lstStyle>
            <a:lvl1pPr marL="0" marR="5080" indent="12700" defTabSz="914400">
              <a:lnSpc>
                <a:spcPct val="150000"/>
              </a:lnSpc>
              <a:spcBef>
                <a:spcPts val="200"/>
              </a:spcBef>
              <a:buSzTx/>
              <a:buNone/>
              <a:defRPr sz="3600" spc="-100">
                <a:solidFill>
                  <a:srgbClr val="000000"/>
                </a:solidFill>
                <a:latin typeface="Times New Roman"/>
                <a:ea typeface="Times New Roman"/>
                <a:cs typeface="Times New Roman"/>
                <a:sym typeface="Times New Roman"/>
              </a:defRPr>
            </a:lvl1pPr>
          </a:lstStyle>
          <a:p>
            <a:pPr marL="742950" lvl="0" indent="-742950">
              <a:buFont typeface="+mj-lt"/>
              <a:buAutoNum type="arabicPeriod"/>
            </a:pPr>
            <a:r>
              <a:rPr lang="en-US" sz="5100" dirty="0"/>
              <a:t>Herbert Schildt.2008 ,”Java Complete Reference”, Tata McGraw-Hill , 7</a:t>
            </a:r>
            <a:r>
              <a:rPr lang="en-US" sz="5100" baseline="30000" dirty="0"/>
              <a:t>th</a:t>
            </a:r>
            <a:r>
              <a:rPr lang="en-US" sz="5100" dirty="0"/>
              <a:t> Edition, pp. 177-180.</a:t>
            </a:r>
            <a:endParaRPr lang="en-IN" sz="5100" dirty="0"/>
          </a:p>
          <a:p>
            <a:pPr marL="742950" lvl="0" indent="-742950">
              <a:buFont typeface="+mj-lt"/>
              <a:buAutoNum type="arabicPeriod"/>
            </a:pPr>
            <a:r>
              <a:rPr lang="en-US" sz="5100" dirty="0" err="1"/>
              <a:t>GradyBrooch,James</a:t>
            </a:r>
            <a:r>
              <a:rPr lang="en-US" sz="5100" dirty="0"/>
              <a:t> Rambaugh.1998,“UnifiedModeling Language User Guide”,       Addison Wesley Publishing, chapter 8-31.</a:t>
            </a:r>
            <a:endParaRPr lang="en-IN" sz="5100" dirty="0"/>
          </a:p>
          <a:p>
            <a:pPr marL="742950" indent="-742950">
              <a:buFont typeface="+mj-lt"/>
              <a:buAutoNum type="arabicPeriod"/>
            </a:pPr>
            <a:endParaRPr lang="en-US" sz="5100" dirty="0"/>
          </a:p>
          <a:p>
            <a:pPr indent="0"/>
            <a:endParaRPr lang="en-IN" sz="5100" dirty="0"/>
          </a:p>
          <a:p>
            <a:r>
              <a:rPr lang="en-US" sz="5100" b="1" dirty="0"/>
              <a:t>WEBSITES:	</a:t>
            </a:r>
            <a:r>
              <a:rPr lang="en-US" sz="5100" dirty="0"/>
              <a:t>			</a:t>
            </a:r>
            <a:r>
              <a:rPr lang="en-US" sz="5100" b="1" dirty="0"/>
              <a:t>REFERRED URLS:</a:t>
            </a:r>
            <a:endParaRPr lang="en-IN" sz="5100" dirty="0"/>
          </a:p>
          <a:p>
            <a:r>
              <a:rPr lang="en-US" sz="5100" dirty="0" err="1"/>
              <a:t>www.android.com</a:t>
            </a:r>
            <a:r>
              <a:rPr lang="en-US" sz="5100" dirty="0"/>
              <a:t>			http://</a:t>
            </a:r>
            <a:r>
              <a:rPr lang="en-US" sz="5100" dirty="0" err="1"/>
              <a:t>developer.android.com</a:t>
            </a:r>
            <a:r>
              <a:rPr lang="en-US" sz="5100" dirty="0"/>
              <a:t>/</a:t>
            </a:r>
            <a:r>
              <a:rPr lang="en-US" sz="5100" dirty="0" err="1"/>
              <a:t>index.html</a:t>
            </a:r>
            <a:endParaRPr lang="en-IN" sz="5100" dirty="0"/>
          </a:p>
          <a:p>
            <a:r>
              <a:rPr lang="en-US" sz="5100" dirty="0" err="1"/>
              <a:t>www.google.com</a:t>
            </a:r>
            <a:r>
              <a:rPr lang="en-US" sz="5100" dirty="0"/>
              <a:t>             		</a:t>
            </a:r>
            <a:r>
              <a:rPr lang="en-US" sz="5100" u="sng" dirty="0">
                <a:hlinkClick r:id="rId2"/>
              </a:rPr>
              <a:t>http://en.wikipedia.org/wiki/SQLite</a:t>
            </a:r>
            <a:endParaRPr lang="en-IN" sz="5100" dirty="0"/>
          </a:p>
          <a:p>
            <a:r>
              <a:rPr lang="en-US" sz="5100" dirty="0"/>
              <a:t> </a:t>
            </a:r>
            <a:endParaRPr lang="en-IN" sz="5100" dirty="0"/>
          </a:p>
          <a:p>
            <a:r>
              <a:rPr lang="en-US" dirty="0"/>
              <a:t> </a:t>
            </a:r>
            <a:endParaRPr lang="en-IN" dirty="0"/>
          </a:p>
          <a:p>
            <a:r>
              <a:rPr lang="en-US" dirty="0"/>
              <a:t> </a:t>
            </a:r>
            <a:endParaRPr lang="en-IN" dirty="0"/>
          </a:p>
          <a:p>
            <a:r>
              <a:rPr lang="en-US" dirty="0"/>
              <a:t> </a:t>
            </a:r>
            <a:endParaRPr lang="en-IN" dirty="0"/>
          </a:p>
          <a:p>
            <a:r>
              <a:rPr lang="en-US" dirty="0"/>
              <a:t> </a:t>
            </a:r>
            <a:endParaRPr lang="en-IN" dirty="0"/>
          </a:p>
          <a:p>
            <a:endParaRPr dirty="0"/>
          </a:p>
        </p:txBody>
      </p:sp>
      <p:sp>
        <p:nvSpPr>
          <p:cNvPr id="204" name="Conclusion:"/>
          <p:cNvSpPr txBox="1"/>
          <p:nvPr/>
        </p:nvSpPr>
        <p:spPr>
          <a:xfrm>
            <a:off x="1151171" y="1149350"/>
            <a:ext cx="22479006" cy="2386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lang="en-US" dirty="0"/>
              <a:t>References</a:t>
            </a:r>
            <a:r>
              <a:rPr dirty="0"/>
              <a:t>:</a:t>
            </a:r>
          </a:p>
        </p:txBody>
      </p:sp>
    </p:spTree>
    <p:extLst>
      <p:ext uri="{BB962C8B-B14F-4D97-AF65-F5344CB8AC3E}">
        <p14:creationId xmlns:p14="http://schemas.microsoft.com/office/powerpoint/2010/main" val="5780987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GettyImages-185002046-5772f4153df78cb62ce1ad69.jpg" descr="GettyImages-185002046-5772f4153df78cb62ce1ad69.jpg"/>
          <p:cNvPicPr>
            <a:picLocks noChangeAspect="1"/>
          </p:cNvPicPr>
          <p:nvPr/>
        </p:nvPicPr>
        <p:blipFill>
          <a:blip r:embed="rId2"/>
          <a:srcRect t="14776" b="9101"/>
          <a:stretch>
            <a:fillRect/>
          </a:stretch>
        </p:blipFill>
        <p:spPr>
          <a:xfrm>
            <a:off x="95250" y="-14077"/>
            <a:ext cx="24193598" cy="13814739"/>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ost harvest management i.e, transportation and storage of yield are the phases of farming where a farmer spends more money before the yield is sold.…"/>
          <p:cNvSpPr txBox="1">
            <a:spLocks noGrp="1"/>
          </p:cNvSpPr>
          <p:nvPr>
            <p:ph type="body" idx="1"/>
          </p:nvPr>
        </p:nvSpPr>
        <p:spPr>
          <a:xfrm>
            <a:off x="952500" y="3259563"/>
            <a:ext cx="22479000" cy="8572501"/>
          </a:xfrm>
          <a:prstGeom prst="rect">
            <a:avLst/>
          </a:prstGeom>
        </p:spPr>
        <p:txBody>
          <a:bodyPr/>
          <a:lstStyle/>
          <a:p>
            <a:pPr marL="516127" marR="469265" indent="-414527" algn="just" defTabSz="914400">
              <a:lnSpc>
                <a:spcPct val="150000"/>
              </a:lnSpc>
              <a:spcBef>
                <a:spcPts val="200"/>
              </a:spcBef>
              <a:buClrTx/>
              <a:buSzPct val="113000"/>
              <a:buFont typeface="Times New Roman"/>
              <a:buChar char="๏"/>
              <a:tabLst>
                <a:tab pos="419100" algn="l"/>
                <a:tab pos="419100" algn="l"/>
              </a:tabLst>
              <a:defRPr sz="3600" b="1" spc="-100">
                <a:solidFill>
                  <a:srgbClr val="000000"/>
                </a:solidFill>
                <a:latin typeface="Times New Roman"/>
                <a:ea typeface="Times New Roman"/>
                <a:cs typeface="Times New Roman"/>
                <a:sym typeface="Times New Roman"/>
              </a:defRPr>
            </a:pPr>
            <a:r>
              <a:rPr dirty="0"/>
              <a:t>  </a:t>
            </a:r>
            <a:r>
              <a:rPr b="0" dirty="0"/>
              <a:t>Post harvest management </a:t>
            </a:r>
            <a:r>
              <a:rPr b="0" dirty="0" err="1"/>
              <a:t>i.e</a:t>
            </a:r>
            <a:r>
              <a:rPr b="0" dirty="0"/>
              <a:t>, transportation and storage of yield are the phases of farming where a farmer spends more money before the yield is sold.</a:t>
            </a:r>
            <a:endParaRPr spc="-30" dirty="0"/>
          </a:p>
          <a:p>
            <a:pPr marL="516127" marR="469265" indent="-414527" algn="just" defTabSz="914400">
              <a:lnSpc>
                <a:spcPct val="150000"/>
              </a:lnSpc>
              <a:spcBef>
                <a:spcPts val="200"/>
              </a:spcBef>
              <a:buClrTx/>
              <a:buSzPct val="113000"/>
              <a:buFont typeface="Times New Roman"/>
              <a:buChar char="๏"/>
              <a:tabLst>
                <a:tab pos="419100" algn="l"/>
                <a:tab pos="419100" algn="l"/>
              </a:tabLst>
              <a:defRPr sz="3600" spc="-100">
                <a:solidFill>
                  <a:srgbClr val="000000"/>
                </a:solidFill>
                <a:latin typeface="Times New Roman"/>
                <a:ea typeface="Times New Roman"/>
                <a:cs typeface="Times New Roman"/>
                <a:sym typeface="Times New Roman"/>
              </a:defRPr>
            </a:pPr>
            <a:r>
              <a:rPr dirty="0"/>
              <a:t>  Transportation of agricultural produce plays very important role in gaining profits if the crop yield is less.</a:t>
            </a:r>
            <a:endParaRPr spc="-30" dirty="0"/>
          </a:p>
          <a:p>
            <a:pPr marL="516127" marR="367665" indent="-414527" defTabSz="914400">
              <a:lnSpc>
                <a:spcPct val="150000"/>
              </a:lnSpc>
              <a:spcBef>
                <a:spcPts val="0"/>
              </a:spcBef>
              <a:buClrTx/>
              <a:buSzPct val="113000"/>
              <a:buFont typeface="Times New Roman"/>
              <a:buChar char="๏"/>
              <a:tabLst>
                <a:tab pos="419100" algn="l"/>
                <a:tab pos="419100" algn="l"/>
              </a:tabLst>
              <a:defRPr sz="3600" spc="-100">
                <a:solidFill>
                  <a:srgbClr val="000000"/>
                </a:solidFill>
                <a:latin typeface="Times New Roman"/>
                <a:ea typeface="Times New Roman"/>
                <a:cs typeface="Times New Roman"/>
                <a:sym typeface="Times New Roman"/>
              </a:defRPr>
            </a:pPr>
            <a:r>
              <a:rPr dirty="0"/>
              <a:t>  Every farmer has to hire a vehicle to transport the yield irrespective of the quantity of yield produced.</a:t>
            </a:r>
            <a:endParaRPr spc="-7" dirty="0"/>
          </a:p>
          <a:p>
            <a:pPr marL="516127" marR="135889" indent="-414527" algn="just" defTabSz="914400">
              <a:lnSpc>
                <a:spcPct val="150000"/>
              </a:lnSpc>
              <a:spcBef>
                <a:spcPts val="0"/>
              </a:spcBef>
              <a:buClrTx/>
              <a:buSzPct val="113000"/>
              <a:buFont typeface="Times New Roman"/>
              <a:buChar char="๏"/>
              <a:tabLst>
                <a:tab pos="419100" algn="l"/>
                <a:tab pos="419100" algn="l"/>
              </a:tabLst>
              <a:defRPr sz="3600" spc="-100">
                <a:solidFill>
                  <a:srgbClr val="000000"/>
                </a:solidFill>
                <a:latin typeface="Times New Roman"/>
                <a:ea typeface="Times New Roman"/>
                <a:cs typeface="Times New Roman"/>
                <a:sym typeface="Times New Roman"/>
              </a:defRPr>
            </a:pPr>
            <a:r>
              <a:rPr dirty="0"/>
              <a:t>  Price of hiring a vehicle varies from one place to other, also in some cases a farmer cant afford the transportation cost.     </a:t>
            </a:r>
            <a:endParaRPr spc="-7" dirty="0"/>
          </a:p>
          <a:p>
            <a:pPr marL="516127" marR="367665" indent="-414527" defTabSz="914400">
              <a:lnSpc>
                <a:spcPct val="150000"/>
              </a:lnSpc>
              <a:spcBef>
                <a:spcPts val="0"/>
              </a:spcBef>
              <a:buClrTx/>
              <a:buSzPct val="113000"/>
              <a:buFont typeface="Times New Roman"/>
              <a:buChar char="๏"/>
              <a:tabLst>
                <a:tab pos="419100" algn="l"/>
                <a:tab pos="419100" algn="l"/>
              </a:tabLst>
              <a:defRPr sz="3600" spc="-100">
                <a:solidFill>
                  <a:srgbClr val="000000"/>
                </a:solidFill>
                <a:latin typeface="Times New Roman"/>
                <a:ea typeface="Times New Roman"/>
                <a:cs typeface="Times New Roman"/>
                <a:sym typeface="Times New Roman"/>
              </a:defRPr>
            </a:pPr>
            <a:r>
              <a:rPr dirty="0"/>
              <a:t>  In most of the cases, efficiency of the vehicle hired may not be completely utili</a:t>
            </a:r>
            <a:r>
              <a:rPr lang="en-US" dirty="0"/>
              <a:t>z</a:t>
            </a:r>
            <a:r>
              <a:rPr dirty="0"/>
              <a:t>ed.</a:t>
            </a:r>
            <a:endParaRPr spc="-7" dirty="0"/>
          </a:p>
          <a:p>
            <a:pPr marL="516127" marR="135889" indent="-414527" algn="just" defTabSz="914400">
              <a:lnSpc>
                <a:spcPct val="150000"/>
              </a:lnSpc>
              <a:spcBef>
                <a:spcPts val="0"/>
              </a:spcBef>
              <a:buClrTx/>
              <a:buSzPct val="113000"/>
              <a:buFont typeface="Times New Roman"/>
              <a:buChar char="๏"/>
              <a:tabLst>
                <a:tab pos="419100" algn="l"/>
                <a:tab pos="419100" algn="l"/>
              </a:tabLst>
              <a:defRPr sz="3600" spc="-100">
                <a:solidFill>
                  <a:srgbClr val="000000"/>
                </a:solidFill>
                <a:latin typeface="Times New Roman"/>
                <a:ea typeface="Times New Roman"/>
                <a:cs typeface="Times New Roman"/>
                <a:sym typeface="Times New Roman"/>
              </a:defRPr>
            </a:pPr>
            <a:r>
              <a:rPr dirty="0"/>
              <a:t>  In order to make it completely utili</a:t>
            </a:r>
            <a:r>
              <a:rPr lang="en-US" dirty="0"/>
              <a:t>z</a:t>
            </a:r>
            <a:r>
              <a:rPr dirty="0"/>
              <a:t>ed and also make transport feasible for the farmers, the current app “Yield Drive” is designed</a:t>
            </a:r>
            <a:endParaRPr spc="-7" dirty="0"/>
          </a:p>
          <a:p>
            <a:pPr marL="516127" marR="5080" indent="-414527" algn="just" defTabSz="914400">
              <a:lnSpc>
                <a:spcPct val="150000"/>
              </a:lnSpc>
              <a:spcBef>
                <a:spcPts val="0"/>
              </a:spcBef>
              <a:buClrTx/>
              <a:buSzPct val="113000"/>
              <a:buFont typeface="Times New Roman"/>
              <a:buChar char="๏"/>
              <a:tabLst>
                <a:tab pos="419100" algn="l"/>
                <a:tab pos="419100" algn="l"/>
              </a:tabLst>
              <a:defRPr sz="3600" spc="-200">
                <a:solidFill>
                  <a:srgbClr val="000000"/>
                </a:solidFill>
                <a:latin typeface="Times New Roman"/>
                <a:ea typeface="Times New Roman"/>
                <a:cs typeface="Times New Roman"/>
                <a:sym typeface="Times New Roman"/>
              </a:defRPr>
            </a:pPr>
            <a:r>
              <a:rPr dirty="0"/>
              <a:t>  In this app, farmers can do transportation pooling where more than one farmer share the vehicle based on their requirement and share their expenses, leading to increase of profits.</a:t>
            </a:r>
          </a:p>
        </p:txBody>
      </p:sp>
      <p:sp>
        <p:nvSpPr>
          <p:cNvPr id="154" name="Introduction:"/>
          <p:cNvSpPr txBox="1"/>
          <p:nvPr/>
        </p:nvSpPr>
        <p:spPr>
          <a:xfrm>
            <a:off x="1151171" y="1149350"/>
            <a:ext cx="22479006" cy="2386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dirty="0"/>
              <a:t>Introduction: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t present, a farmer uses various modes of transport based on the amount he can spend. Each farmer hires a vehicle for him alone leading to increased cost of transportation.…"/>
          <p:cNvSpPr txBox="1">
            <a:spLocks noGrp="1"/>
          </p:cNvSpPr>
          <p:nvPr>
            <p:ph type="body" idx="1"/>
          </p:nvPr>
        </p:nvSpPr>
        <p:spPr>
          <a:prstGeom prst="rect">
            <a:avLst/>
          </a:prstGeom>
        </p:spPr>
        <p:txBody>
          <a:bodyPr/>
          <a:lstStyle/>
          <a:p>
            <a:pPr marL="0" indent="0">
              <a:lnSpc>
                <a:spcPct val="150000"/>
              </a:lnSpc>
              <a:buSzTx/>
              <a:buNone/>
              <a:defRPr sz="4000">
                <a:latin typeface="Times New Roman"/>
                <a:ea typeface="Times New Roman"/>
                <a:cs typeface="Times New Roman"/>
                <a:sym typeface="Times New Roman"/>
              </a:defRPr>
            </a:pPr>
            <a:r>
              <a:rPr dirty="0"/>
              <a:t>At present, a farmer uses various modes of transport based on the amount he can spend. Each farmer hires a vehicle for him alone leading to increased cost of transportation.</a:t>
            </a:r>
            <a:endParaRPr lang="en-US" dirty="0"/>
          </a:p>
          <a:p>
            <a:pPr marL="0" indent="0">
              <a:lnSpc>
                <a:spcPct val="150000"/>
              </a:lnSpc>
              <a:buNone/>
              <a:defRPr sz="4000">
                <a:latin typeface="Times New Roman"/>
                <a:ea typeface="Times New Roman"/>
                <a:cs typeface="Times New Roman"/>
                <a:sym typeface="Times New Roman"/>
              </a:defRPr>
            </a:pPr>
            <a:r>
              <a:rPr lang="en-US" dirty="0"/>
              <a:t>The main disadvantage of this system is, efficiency of the transportation vehicle is not completely utilized.</a:t>
            </a:r>
          </a:p>
          <a:p>
            <a:pPr marL="0" indent="0">
              <a:lnSpc>
                <a:spcPct val="150000"/>
              </a:lnSpc>
              <a:buSzTx/>
              <a:buNone/>
              <a:defRPr sz="4000">
                <a:latin typeface="Times New Roman"/>
                <a:ea typeface="Times New Roman"/>
                <a:cs typeface="Times New Roman"/>
                <a:sym typeface="Times New Roman"/>
              </a:defRPr>
            </a:pPr>
            <a:r>
              <a:rPr dirty="0"/>
              <a:t>In some cases, transportation vehicles might not be available due to various reasons. During these situations, he can not transport his crop yield.</a:t>
            </a:r>
            <a:endParaRPr lang="en-US" dirty="0"/>
          </a:p>
        </p:txBody>
      </p:sp>
      <p:sp>
        <p:nvSpPr>
          <p:cNvPr id="157" name="Existing System:"/>
          <p:cNvSpPr txBox="1"/>
          <p:nvPr/>
        </p:nvSpPr>
        <p:spPr>
          <a:xfrm>
            <a:off x="1151171" y="1149350"/>
            <a:ext cx="22479006" cy="2386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t>Existing System:</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he proposed system helps farmers in transportation pooling where a single transportation vehicle can be used by multiple farmers to transport their crop yield. Here, yield of multiple farmers can be transported within the cost of one farmer. So, the amo"/>
          <p:cNvSpPr txBox="1">
            <a:spLocks noGrp="1"/>
          </p:cNvSpPr>
          <p:nvPr>
            <p:ph type="body" idx="1"/>
          </p:nvPr>
        </p:nvSpPr>
        <p:spPr>
          <a:prstGeom prst="rect">
            <a:avLst/>
          </a:prstGeom>
        </p:spPr>
        <p:txBody>
          <a:bodyPr/>
          <a:lstStyle/>
          <a:p>
            <a:pPr marL="0" indent="0">
              <a:lnSpc>
                <a:spcPct val="150000"/>
              </a:lnSpc>
              <a:buSzTx/>
              <a:buNone/>
              <a:defRPr sz="4000">
                <a:latin typeface="Times New Roman"/>
                <a:ea typeface="Times New Roman"/>
                <a:cs typeface="Times New Roman"/>
                <a:sym typeface="Times New Roman"/>
              </a:defRPr>
            </a:pPr>
            <a:r>
              <a:rPr dirty="0"/>
              <a:t>The proposed system helps farmers in transportation pooling where a single transportation vehicle can be used by multiple farmers</a:t>
            </a:r>
            <a:r>
              <a:rPr lang="en-US" dirty="0"/>
              <a:t> at the same time</a:t>
            </a:r>
            <a:r>
              <a:rPr dirty="0"/>
              <a:t> to transport their crop yield. Here, yield of multiple farmers can be transported within the cost of one farmer. So, the amount spent by farmers on transportation </a:t>
            </a:r>
            <a:r>
              <a:rPr lang="en-US" dirty="0"/>
              <a:t>varies according to the amount of </a:t>
            </a:r>
            <a:r>
              <a:rPr dirty="0"/>
              <a:t>crop yield </a:t>
            </a:r>
            <a:r>
              <a:rPr lang="en-US" dirty="0"/>
              <a:t>produced</a:t>
            </a:r>
            <a:r>
              <a:rPr dirty="0"/>
              <a:t>.</a:t>
            </a:r>
          </a:p>
          <a:p>
            <a:pPr marL="0" indent="0">
              <a:lnSpc>
                <a:spcPct val="150000"/>
              </a:lnSpc>
              <a:buSzTx/>
              <a:buNone/>
              <a:defRPr sz="4000">
                <a:latin typeface="Times New Roman"/>
                <a:ea typeface="Times New Roman"/>
                <a:cs typeface="Times New Roman"/>
                <a:sym typeface="Times New Roman"/>
              </a:defRPr>
            </a:pPr>
            <a:r>
              <a:rPr dirty="0"/>
              <a:t>By transportation pooling method, the space in the vehicle can also be utili</a:t>
            </a:r>
            <a:r>
              <a:rPr lang="en-US" dirty="0"/>
              <a:t>z</a:t>
            </a:r>
            <a:r>
              <a:rPr dirty="0"/>
              <a:t>ed efficiently</a:t>
            </a:r>
            <a:r>
              <a:rPr lang="en-US" dirty="0"/>
              <a:t> and the cost spent over transportation can also be significantly reduced.</a:t>
            </a:r>
            <a:endParaRPr dirty="0"/>
          </a:p>
        </p:txBody>
      </p:sp>
      <p:sp>
        <p:nvSpPr>
          <p:cNvPr id="160" name="Proposed System:"/>
          <p:cNvSpPr txBox="1"/>
          <p:nvPr/>
        </p:nvSpPr>
        <p:spPr>
          <a:xfrm>
            <a:off x="1151171" y="1149350"/>
            <a:ext cx="22479006" cy="2386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t>Proposed System: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Develop an android app for pooling the transport of harvested crop…"/>
          <p:cNvSpPr txBox="1">
            <a:spLocks noGrp="1"/>
          </p:cNvSpPr>
          <p:nvPr>
            <p:ph type="body" idx="1"/>
          </p:nvPr>
        </p:nvSpPr>
        <p:spPr>
          <a:xfrm>
            <a:off x="1243490" y="3324266"/>
            <a:ext cx="21005020" cy="3950320"/>
          </a:xfrm>
          <a:prstGeom prst="rect">
            <a:avLst/>
          </a:prstGeom>
        </p:spPr>
        <p:txBody>
          <a:bodyPr>
            <a:normAutofit/>
          </a:bodyPr>
          <a:lstStyle/>
          <a:p>
            <a:pPr marL="412750" marR="5080" lvl="1" indent="-412750" defTabSz="914400">
              <a:lnSpc>
                <a:spcPct val="150000"/>
              </a:lnSpc>
              <a:spcBef>
                <a:spcPts val="200"/>
              </a:spcBef>
              <a:buClr>
                <a:srgbClr val="304975"/>
              </a:buClr>
              <a:buSzPct val="100000"/>
              <a:buFont typeface="Times New Roman"/>
              <a:buChar char="✦"/>
              <a:tabLst>
                <a:tab pos="419100" algn="l"/>
                <a:tab pos="419100" algn="l"/>
              </a:tabLst>
              <a:defRPr sz="4000" spc="-100">
                <a:solidFill>
                  <a:srgbClr val="000000"/>
                </a:solidFill>
                <a:latin typeface="Times New Roman"/>
                <a:ea typeface="Times New Roman"/>
                <a:cs typeface="Times New Roman"/>
                <a:sym typeface="Times New Roman"/>
              </a:defRPr>
            </a:pPr>
            <a:r>
              <a:rPr dirty="0"/>
              <a:t>  Develop an android app for pooling the transport of harvested crop</a:t>
            </a:r>
            <a:endParaRPr spc="-8" dirty="0"/>
          </a:p>
          <a:p>
            <a:pPr marL="424815" indent="-412750" defTabSz="914400">
              <a:lnSpc>
                <a:spcPct val="150000"/>
              </a:lnSpc>
              <a:spcBef>
                <a:spcPts val="0"/>
              </a:spcBef>
              <a:buClr>
                <a:srgbClr val="304975"/>
              </a:buClr>
              <a:buSzPct val="100000"/>
              <a:buFont typeface="Times New Roman"/>
              <a:buChar char="✦"/>
              <a:tabLst>
                <a:tab pos="419100" algn="l"/>
                <a:tab pos="419100" algn="l"/>
              </a:tabLst>
              <a:defRPr sz="4000" spc="-100">
                <a:solidFill>
                  <a:srgbClr val="000000"/>
                </a:solidFill>
                <a:latin typeface="Times New Roman"/>
                <a:ea typeface="Times New Roman"/>
                <a:cs typeface="Times New Roman"/>
                <a:sym typeface="Times New Roman"/>
              </a:defRPr>
            </a:pPr>
            <a:r>
              <a:rPr dirty="0"/>
              <a:t>  To utili</a:t>
            </a:r>
            <a:r>
              <a:rPr lang="en-US" dirty="0"/>
              <a:t>z</a:t>
            </a:r>
            <a:r>
              <a:rPr dirty="0"/>
              <a:t>e the capacity of vehicle efficiently</a:t>
            </a:r>
            <a:endParaRPr spc="-8" dirty="0"/>
          </a:p>
          <a:p>
            <a:pPr marL="424815" indent="-412750" defTabSz="914400">
              <a:lnSpc>
                <a:spcPct val="150000"/>
              </a:lnSpc>
              <a:spcBef>
                <a:spcPts val="0"/>
              </a:spcBef>
              <a:buClr>
                <a:srgbClr val="304975"/>
              </a:buClr>
              <a:buSzPct val="100000"/>
              <a:buFont typeface="Times New Roman"/>
              <a:buChar char="✦"/>
              <a:tabLst>
                <a:tab pos="419100" algn="l"/>
                <a:tab pos="419100" algn="l"/>
              </a:tabLst>
              <a:defRPr sz="4000" spc="-100">
                <a:solidFill>
                  <a:srgbClr val="000000"/>
                </a:solidFill>
                <a:latin typeface="Times New Roman"/>
                <a:ea typeface="Times New Roman"/>
                <a:cs typeface="Times New Roman"/>
                <a:sym typeface="Times New Roman"/>
              </a:defRPr>
            </a:pPr>
            <a:r>
              <a:rPr dirty="0"/>
              <a:t>  To save transportation cost of yield</a:t>
            </a:r>
            <a:endParaRPr spc="-8" dirty="0"/>
          </a:p>
          <a:p>
            <a:pPr marL="12065" indent="0" defTabSz="914400">
              <a:lnSpc>
                <a:spcPct val="150000"/>
              </a:lnSpc>
              <a:spcBef>
                <a:spcPts val="0"/>
              </a:spcBef>
              <a:buClr>
                <a:srgbClr val="304975"/>
              </a:buClr>
              <a:buSzPct val="100000"/>
              <a:buNone/>
              <a:tabLst>
                <a:tab pos="419100" algn="l"/>
                <a:tab pos="419100" algn="l"/>
              </a:tabLst>
              <a:defRPr sz="4000" spc="-100">
                <a:solidFill>
                  <a:srgbClr val="000000"/>
                </a:solidFill>
                <a:latin typeface="Times New Roman"/>
                <a:ea typeface="Times New Roman"/>
                <a:cs typeface="Times New Roman"/>
                <a:sym typeface="Times New Roman"/>
              </a:defRPr>
            </a:pPr>
            <a:endParaRPr dirty="0"/>
          </a:p>
        </p:txBody>
      </p:sp>
      <p:sp>
        <p:nvSpPr>
          <p:cNvPr id="163" name="Objectives:"/>
          <p:cNvSpPr txBox="1"/>
          <p:nvPr/>
        </p:nvSpPr>
        <p:spPr>
          <a:xfrm>
            <a:off x="960458" y="937982"/>
            <a:ext cx="22479006" cy="2386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dirty="0"/>
              <a:t>Objectives:</a:t>
            </a:r>
          </a:p>
        </p:txBody>
      </p:sp>
      <p:pic>
        <p:nvPicPr>
          <p:cNvPr id="164" name="transportation-management-optimization-shipments-aggregated.png" descr="transportation-management-optimization-shipments-aggregated.png"/>
          <p:cNvPicPr>
            <a:picLocks noChangeAspect="1"/>
          </p:cNvPicPr>
          <p:nvPr/>
        </p:nvPicPr>
        <p:blipFill>
          <a:blip r:embed="rId2"/>
          <a:srcRect l="3008" t="9395" r="3007" b="46711"/>
          <a:stretch>
            <a:fillRect/>
          </a:stretch>
        </p:blipFill>
        <p:spPr>
          <a:xfrm>
            <a:off x="155551" y="7959906"/>
            <a:ext cx="11564458" cy="3026667"/>
          </a:xfrm>
          <a:prstGeom prst="rect">
            <a:avLst/>
          </a:prstGeom>
          <a:ln>
            <a:solidFill>
              <a:srgbClr val="000000"/>
            </a:solidFill>
            <a:miter lim="400000"/>
          </a:ln>
        </p:spPr>
      </p:pic>
      <p:pic>
        <p:nvPicPr>
          <p:cNvPr id="165" name="transportation-management-optimization-shipments-aggregated.png" descr="transportation-management-optimization-shipments-aggregated.png"/>
          <p:cNvPicPr>
            <a:picLocks noChangeAspect="1"/>
          </p:cNvPicPr>
          <p:nvPr/>
        </p:nvPicPr>
        <p:blipFill>
          <a:blip r:embed="rId2"/>
          <a:srcRect l="7213" t="63629" r="10469"/>
          <a:stretch>
            <a:fillRect/>
          </a:stretch>
        </p:blipFill>
        <p:spPr>
          <a:xfrm>
            <a:off x="11746000" y="7957921"/>
            <a:ext cx="12210900" cy="3023565"/>
          </a:xfrm>
          <a:prstGeom prst="rect">
            <a:avLst/>
          </a:prstGeom>
          <a:ln w="12700">
            <a:solidFill>
              <a:srgbClr val="000000"/>
            </a:solidFill>
            <a:miter lim="400000"/>
          </a:ln>
        </p:spPr>
      </p:pic>
      <p:sp>
        <p:nvSpPr>
          <p:cNvPr id="166" name="Without pooling"/>
          <p:cNvSpPr txBox="1"/>
          <p:nvPr/>
        </p:nvSpPr>
        <p:spPr>
          <a:xfrm>
            <a:off x="3527652" y="11574355"/>
            <a:ext cx="3104590" cy="479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spc="-7">
                <a:latin typeface="Times New Roman"/>
                <a:ea typeface="Times New Roman"/>
                <a:cs typeface="Times New Roman"/>
                <a:sym typeface="Times New Roman"/>
              </a:defRPr>
            </a:lvl1pPr>
          </a:lstStyle>
          <a:p>
            <a:r>
              <a:t>Without pooling</a:t>
            </a:r>
          </a:p>
        </p:txBody>
      </p:sp>
      <p:sp>
        <p:nvSpPr>
          <p:cNvPr id="167" name="With pooling"/>
          <p:cNvSpPr txBox="1"/>
          <p:nvPr/>
        </p:nvSpPr>
        <p:spPr>
          <a:xfrm>
            <a:off x="15992369" y="11574355"/>
            <a:ext cx="2507418" cy="479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spc="-7">
                <a:latin typeface="Times New Roman"/>
                <a:ea typeface="Times New Roman"/>
                <a:cs typeface="Times New Roman"/>
                <a:sym typeface="Times New Roman"/>
              </a:defRPr>
            </a:lvl1pPr>
          </a:lstStyle>
          <a:p>
            <a:r>
              <a:t>With pooling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Objectives:"/>
          <p:cNvSpPr txBox="1"/>
          <p:nvPr/>
        </p:nvSpPr>
        <p:spPr>
          <a:xfrm>
            <a:off x="960458" y="937982"/>
            <a:ext cx="22479006" cy="2386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lang="en-US" dirty="0"/>
              <a:t>Architecture</a:t>
            </a:r>
            <a:r>
              <a:rPr dirty="0"/>
              <a:t>:</a:t>
            </a:r>
          </a:p>
        </p:txBody>
      </p:sp>
      <p:pic>
        <p:nvPicPr>
          <p:cNvPr id="3" name="Picture 2" descr="Diagram, schematic&#10;&#10;Description automatically generated">
            <a:extLst>
              <a:ext uri="{FF2B5EF4-FFF2-40B4-BE49-F238E27FC236}">
                <a16:creationId xmlns:a16="http://schemas.microsoft.com/office/drawing/2014/main" id="{3379D798-381C-6E42-ADE6-3C0BCFE3F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669" y="3324266"/>
            <a:ext cx="17437099" cy="9625682"/>
          </a:xfrm>
          <a:prstGeom prst="rect">
            <a:avLst/>
          </a:prstGeom>
        </p:spPr>
      </p:pic>
    </p:spTree>
    <p:extLst>
      <p:ext uri="{BB962C8B-B14F-4D97-AF65-F5344CB8AC3E}">
        <p14:creationId xmlns:p14="http://schemas.microsoft.com/office/powerpoint/2010/main" val="29075823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Use case diagram:"/>
          <p:cNvSpPr txBox="1"/>
          <p:nvPr/>
        </p:nvSpPr>
        <p:spPr>
          <a:xfrm>
            <a:off x="1151171" y="914400"/>
            <a:ext cx="22479006" cy="1411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p>
            <a:pPr lvl="2"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rPr dirty="0"/>
              <a:t>Use case diagram:</a:t>
            </a:r>
          </a:p>
        </p:txBody>
      </p:sp>
      <p:pic>
        <p:nvPicPr>
          <p:cNvPr id="18" name="Picture 17">
            <a:extLst>
              <a:ext uri="{FF2B5EF4-FFF2-40B4-BE49-F238E27FC236}">
                <a16:creationId xmlns:a16="http://schemas.microsoft.com/office/drawing/2014/main" id="{719E2C38-D893-4305-993D-23BE2A76B5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47376" y="2859157"/>
            <a:ext cx="18645809" cy="9942443"/>
          </a:xfrm>
          <a:prstGeom prst="rect">
            <a:avLst/>
          </a:prstGeom>
          <a:noFill/>
          <a:ln>
            <a:noFill/>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quirements:"/>
          <p:cNvSpPr txBox="1"/>
          <p:nvPr/>
        </p:nvSpPr>
        <p:spPr>
          <a:xfrm>
            <a:off x="1151171" y="1149350"/>
            <a:ext cx="22479006" cy="2386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lvl="3" defTabSz="825500">
              <a:lnSpc>
                <a:spcPct val="90000"/>
              </a:lnSpc>
              <a:spcBef>
                <a:spcPts val="2300"/>
              </a:spcBef>
              <a:tabLst/>
              <a:defRPr sz="9800" b="1" i="1" spc="0">
                <a:solidFill>
                  <a:srgbClr val="304975"/>
                </a:solidFill>
                <a:latin typeface="Times New Roman"/>
                <a:ea typeface="Times New Roman"/>
                <a:cs typeface="Times New Roman"/>
                <a:sym typeface="Times New Roman"/>
              </a:defRPr>
            </a:pPr>
            <a:r>
              <a:t>Requirements:</a:t>
            </a:r>
          </a:p>
        </p:txBody>
      </p:sp>
      <p:sp>
        <p:nvSpPr>
          <p:cNvPr id="176" name="Platform: Android Studio…"/>
          <p:cNvSpPr txBox="1"/>
          <p:nvPr/>
        </p:nvSpPr>
        <p:spPr>
          <a:xfrm>
            <a:off x="1003813" y="5198658"/>
            <a:ext cx="8390117" cy="5232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Platform: </a:t>
            </a:r>
            <a:r>
              <a:rPr sz="4400" b="0" dirty="0"/>
              <a:t>Android Studio</a:t>
            </a:r>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Operating System:</a:t>
            </a:r>
            <a:r>
              <a:rPr sz="4400" b="0" dirty="0"/>
              <a:t> Android</a:t>
            </a:r>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Database connectivity:</a:t>
            </a:r>
            <a:r>
              <a:rPr sz="4400" b="0" dirty="0"/>
              <a:t> SQLite</a:t>
            </a:r>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Backend:</a:t>
            </a:r>
            <a:r>
              <a:rPr sz="4400" b="0" dirty="0"/>
              <a:t> Java</a:t>
            </a:r>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Frontend: </a:t>
            </a:r>
            <a:r>
              <a:rPr sz="4400" b="0" dirty="0"/>
              <a:t>XML</a:t>
            </a:r>
          </a:p>
        </p:txBody>
      </p:sp>
      <p:sp>
        <p:nvSpPr>
          <p:cNvPr id="177" name="Operating System: Mac OS X…"/>
          <p:cNvSpPr txBox="1"/>
          <p:nvPr/>
        </p:nvSpPr>
        <p:spPr>
          <a:xfrm>
            <a:off x="12326686" y="4977949"/>
            <a:ext cx="11511806" cy="4119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Operating System:</a:t>
            </a:r>
            <a:r>
              <a:rPr sz="4400" b="0" dirty="0"/>
              <a:t> Mac OS X</a:t>
            </a:r>
            <a:r>
              <a:rPr lang="en-US" sz="4400" b="0" dirty="0"/>
              <a:t>, Windows 10</a:t>
            </a:r>
            <a:endParaRPr sz="4400" b="0" dirty="0"/>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Name of processor: </a:t>
            </a:r>
            <a:r>
              <a:rPr lang="en-US" sz="4400" b="0" dirty="0"/>
              <a:t>(min) I</a:t>
            </a:r>
            <a:r>
              <a:rPr sz="4400" b="0" dirty="0"/>
              <a:t>ntel core i</a:t>
            </a:r>
            <a:r>
              <a:rPr lang="en-US" sz="4400" b="0" dirty="0"/>
              <a:t>3</a:t>
            </a:r>
            <a:endParaRPr sz="4400" b="0" dirty="0"/>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Hard disk capacity: </a:t>
            </a:r>
            <a:r>
              <a:rPr sz="4400" b="0" dirty="0"/>
              <a:t>256GB</a:t>
            </a:r>
          </a:p>
          <a:p>
            <a:pPr marL="609600" indent="-609600" defTabSz="825500">
              <a:lnSpc>
                <a:spcPct val="100000"/>
              </a:lnSpc>
              <a:spcBef>
                <a:spcPts val="3400"/>
              </a:spcBef>
              <a:buClr>
                <a:srgbClr val="929292"/>
              </a:buClr>
              <a:buSzPct val="60000"/>
              <a:buFont typeface="Zapf Dingbats"/>
              <a:buChar char="❖"/>
              <a:tabLst/>
              <a:defRPr sz="5000" b="1" spc="0">
                <a:solidFill>
                  <a:srgbClr val="414141"/>
                </a:solidFill>
                <a:latin typeface="Palatino"/>
                <a:ea typeface="Palatino"/>
                <a:cs typeface="Palatino"/>
                <a:sym typeface="Palatino"/>
              </a:defRPr>
            </a:pPr>
            <a:r>
              <a:rPr sz="4400" dirty="0"/>
              <a:t>RAM capacity: </a:t>
            </a:r>
            <a:r>
              <a:rPr sz="4400" b="0" dirty="0"/>
              <a:t>8GB</a:t>
            </a:r>
          </a:p>
        </p:txBody>
      </p:sp>
      <p:sp>
        <p:nvSpPr>
          <p:cNvPr id="178" name="Technical"/>
          <p:cNvSpPr txBox="1"/>
          <p:nvPr/>
        </p:nvSpPr>
        <p:spPr>
          <a:xfrm>
            <a:off x="1207057" y="4062448"/>
            <a:ext cx="3257260" cy="55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100" b="1" u="sng" spc="-12">
                <a:solidFill>
                  <a:srgbClr val="000000"/>
                </a:solidFill>
                <a:latin typeface="Times New Roman"/>
                <a:ea typeface="Times New Roman"/>
                <a:cs typeface="Times New Roman"/>
                <a:sym typeface="Times New Roman"/>
              </a:defRPr>
            </a:lvl1pPr>
          </a:lstStyle>
          <a:p>
            <a:r>
              <a:t>Technical</a:t>
            </a:r>
          </a:p>
        </p:txBody>
      </p:sp>
      <p:sp>
        <p:nvSpPr>
          <p:cNvPr id="179" name="Hardware"/>
          <p:cNvSpPr txBox="1"/>
          <p:nvPr/>
        </p:nvSpPr>
        <p:spPr>
          <a:xfrm>
            <a:off x="12476960" y="3822284"/>
            <a:ext cx="3487260" cy="55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100" b="1" u="sng" spc="-12">
                <a:solidFill>
                  <a:srgbClr val="000000"/>
                </a:solidFill>
                <a:latin typeface="Times New Roman"/>
                <a:ea typeface="Times New Roman"/>
                <a:cs typeface="Times New Roman"/>
                <a:sym typeface="Times New Roman"/>
              </a:defRPr>
            </a:lvl1pPr>
          </a:lstStyle>
          <a:p>
            <a:r>
              <a:rPr dirty="0"/>
              <a:t>Hardware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4">
  <a:themeElements>
    <a:clrScheme name="New_Template4">
      <a:dk1>
        <a:srgbClr val="000000"/>
      </a:dk1>
      <a:lt1>
        <a:srgbClr val="FFFFFF"/>
      </a:lt1>
      <a:dk2>
        <a:srgbClr val="A7A7A7"/>
      </a:dk2>
      <a:lt2>
        <a:srgbClr val="535353"/>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Helvetica Neue"/>
        <a:ea typeface="Helvetica Neue"/>
        <a:cs typeface="Helvetica Neue"/>
      </a:majorFont>
      <a:minorFont>
        <a:latin typeface="Helvetica"/>
        <a:ea typeface="Helvetica"/>
        <a:cs typeface="Helvetic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ts val="2800"/>
          </a:lnSpc>
          <a:spcBef>
            <a:spcPts val="0"/>
          </a:spcBef>
          <a:spcAft>
            <a:spcPts val="0"/>
          </a:spcAft>
          <a:buClrTx/>
          <a:buSzTx/>
          <a:buFontTx/>
          <a:buNone/>
          <a:tabLst>
            <a:tab pos="419100" algn="l"/>
            <a:tab pos="419100" algn="l"/>
          </a:tabLst>
          <a:defRPr kumimoji="0" sz="2400" b="0" i="0" u="none" strike="noStrike" cap="none" spc="-5" normalizeH="0" baseline="0">
            <a:ln>
              <a:noFill/>
            </a:ln>
            <a:solidFill>
              <a:srgbClr val="666666"/>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ts val="2800"/>
          </a:lnSpc>
          <a:spcBef>
            <a:spcPts val="0"/>
          </a:spcBef>
          <a:spcAft>
            <a:spcPts val="0"/>
          </a:spcAft>
          <a:buClrTx/>
          <a:buSzTx/>
          <a:buFontTx/>
          <a:buNone/>
          <a:tabLst>
            <a:tab pos="419100" algn="l"/>
            <a:tab pos="419100" algn="l"/>
          </a:tabLst>
          <a:defRPr kumimoji="0" sz="2400" b="0" i="0" u="none" strike="noStrike" cap="none" spc="-5" normalizeH="0" baseline="0">
            <a:ln>
              <a:noFill/>
            </a:ln>
            <a:solidFill>
              <a:srgbClr val="666666"/>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Slice</Template>
  <TotalTime>611</TotalTime>
  <Words>1194</Words>
  <Application>Microsoft Macintosh PowerPoint</Application>
  <PresentationFormat>Custom</PresentationFormat>
  <Paragraphs>152</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Helvetica Neue</vt:lpstr>
      <vt:lpstr>Palatino</vt:lpstr>
      <vt:lpstr>Times New Roman</vt:lpstr>
      <vt:lpstr>Wingdings</vt:lpstr>
      <vt:lpstr>Zapf Dingbats</vt:lpstr>
      <vt:lpstr>Office Theme</vt:lpstr>
      <vt:lpstr>Team Members P Gayatri Varma         17251A0508 K Venkata Srihitha     17251A0542 Thota Sudharani         18255A0506</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 P Gayatri Varma         17251A0508 K Venkata Srihitha     17251A0542 Thota Sudharani         18255A0506</dc:title>
  <cp:lastModifiedBy>Srihitha Reddy</cp:lastModifiedBy>
  <cp:revision>24</cp:revision>
  <dcterms:modified xsi:type="dcterms:W3CDTF">2021-02-12T09:43:26Z</dcterms:modified>
</cp:coreProperties>
</file>